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88" r:id="rId5"/>
    <p:sldId id="396" r:id="rId6"/>
    <p:sldId id="426" r:id="rId7"/>
    <p:sldId id="425" r:id="rId8"/>
    <p:sldId id="424" r:id="rId9"/>
    <p:sldId id="423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A4B"/>
    <a:srgbClr val="073ACB"/>
    <a:srgbClr val="0A0096"/>
    <a:srgbClr val="45607B"/>
    <a:srgbClr val="1E2A36"/>
    <a:srgbClr val="33475B"/>
    <a:srgbClr val="D62AE3"/>
    <a:srgbClr val="000000"/>
    <a:srgbClr val="F5E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5672D-3597-4123-9F27-8FBFFDEF6DA3}" v="7" dt="2026-04-20T15:22:54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301" autoAdjust="0"/>
  </p:normalViewPr>
  <p:slideViewPr>
    <p:cSldViewPr snapToGrid="0">
      <p:cViewPr varScale="1">
        <p:scale>
          <a:sx n="78" d="100"/>
          <a:sy n="78" d="100"/>
        </p:scale>
        <p:origin x="100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61CA0F-F8BF-E44F-B0DD-9C68BA4A1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0A17C-758E-8052-82FC-D5F1809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5701-03DC-4762-92C5-EAB685D4025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6D3265-EE5A-988A-5930-CBB54F9A2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311AFF-0606-39AB-DF04-6CD4294AF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A5C00-C642-4BB4-87E3-807018D611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2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CDEC-B5F5-D14C-AB8A-79334E910EE5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401B-9499-9348-92A1-9057C19A2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gradFill flip="none" rotWithShape="1">
          <a:gsLst>
            <a:gs pos="65000">
              <a:srgbClr val="0A0096">
                <a:lumMod val="100000"/>
              </a:srgbClr>
            </a:gs>
            <a:gs pos="100000">
              <a:srgbClr val="073ACB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A5ADCC51-12BA-0939-43B6-1CC81E591AC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451" b="7750"/>
          <a:stretch/>
        </p:blipFill>
        <p:spPr>
          <a:xfrm>
            <a:off x="94905" y="-4"/>
            <a:ext cx="6564184" cy="68580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3CCA1A-2351-2D77-9D63-E3C779122BF8}"/>
              </a:ext>
            </a:extLst>
          </p:cNvPr>
          <p:cNvSpPr/>
          <p:nvPr userDrawn="1"/>
        </p:nvSpPr>
        <p:spPr>
          <a:xfrm rot="10800000">
            <a:off x="1436914" y="-4"/>
            <a:ext cx="4750130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aphique 5">
            <a:extLst>
              <a:ext uri="{FF2B5EF4-FFF2-40B4-BE49-F238E27FC236}">
                <a16:creationId xmlns:a16="http://schemas.microsoft.com/office/drawing/2014/main" id="{17592943-A018-3DEA-34AA-57037D613F75}"/>
              </a:ext>
            </a:extLst>
          </p:cNvPr>
          <p:cNvGrpSpPr/>
          <p:nvPr userDrawn="1"/>
        </p:nvGrpSpPr>
        <p:grpSpPr>
          <a:xfrm>
            <a:off x="9000281" y="449891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9" name="Forme libre : forme 24">
              <a:extLst>
                <a:ext uri="{FF2B5EF4-FFF2-40B4-BE49-F238E27FC236}">
                  <a16:creationId xmlns:a16="http://schemas.microsoft.com/office/drawing/2014/main" id="{4F2A7251-DA74-6897-94C8-7A5FA28EA61C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rme libre : forme 25">
              <a:extLst>
                <a:ext uri="{FF2B5EF4-FFF2-40B4-BE49-F238E27FC236}">
                  <a16:creationId xmlns:a16="http://schemas.microsoft.com/office/drawing/2014/main" id="{FB8F8FF7-442E-6251-1B8B-926B81231240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rme libre : forme 26">
              <a:extLst>
                <a:ext uri="{FF2B5EF4-FFF2-40B4-BE49-F238E27FC236}">
                  <a16:creationId xmlns:a16="http://schemas.microsoft.com/office/drawing/2014/main" id="{7C77BE0F-2DD8-78BC-7D08-9152C6B7DD25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orme libre : forme 27">
              <a:extLst>
                <a:ext uri="{FF2B5EF4-FFF2-40B4-BE49-F238E27FC236}">
                  <a16:creationId xmlns:a16="http://schemas.microsoft.com/office/drawing/2014/main" id="{34CC5C8D-8407-6C7D-D55A-8F36A3706536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orme libre : forme 28">
              <a:extLst>
                <a:ext uri="{FF2B5EF4-FFF2-40B4-BE49-F238E27FC236}">
                  <a16:creationId xmlns:a16="http://schemas.microsoft.com/office/drawing/2014/main" id="{0DAD638F-8827-8327-BC92-BF213ADE225D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rme libre : forme 29">
              <a:extLst>
                <a:ext uri="{FF2B5EF4-FFF2-40B4-BE49-F238E27FC236}">
                  <a16:creationId xmlns:a16="http://schemas.microsoft.com/office/drawing/2014/main" id="{BA2CD41D-F6CD-5ACE-F34B-A3E8A80624C5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rme libre : forme 33">
              <a:extLst>
                <a:ext uri="{FF2B5EF4-FFF2-40B4-BE49-F238E27FC236}">
                  <a16:creationId xmlns:a16="http://schemas.microsoft.com/office/drawing/2014/main" id="{1330F839-D7B5-86F8-E5CC-03DC068C78F5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e libre : forme 36">
              <a:extLst>
                <a:ext uri="{FF2B5EF4-FFF2-40B4-BE49-F238E27FC236}">
                  <a16:creationId xmlns:a16="http://schemas.microsoft.com/office/drawing/2014/main" id="{A5B3C33C-09CB-A705-AF50-79FD160FE3BE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orme libre : forme 39">
              <a:extLst>
                <a:ext uri="{FF2B5EF4-FFF2-40B4-BE49-F238E27FC236}">
                  <a16:creationId xmlns:a16="http://schemas.microsoft.com/office/drawing/2014/main" id="{335F030C-10D9-2C53-FF71-899F7CCF6700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orme libre : forme 55">
              <a:extLst>
                <a:ext uri="{FF2B5EF4-FFF2-40B4-BE49-F238E27FC236}">
                  <a16:creationId xmlns:a16="http://schemas.microsoft.com/office/drawing/2014/main" id="{C5EB19E7-AD86-FB05-8F01-3C1D4715D102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orme libre : forme 56">
              <a:extLst>
                <a:ext uri="{FF2B5EF4-FFF2-40B4-BE49-F238E27FC236}">
                  <a16:creationId xmlns:a16="http://schemas.microsoft.com/office/drawing/2014/main" id="{B5EECC68-B671-9455-4280-F819AC0E7FD8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rme libre : forme 57">
              <a:extLst>
                <a:ext uri="{FF2B5EF4-FFF2-40B4-BE49-F238E27FC236}">
                  <a16:creationId xmlns:a16="http://schemas.microsoft.com/office/drawing/2014/main" id="{310DE436-D254-C21B-1DE4-296FDA7321EA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22183E8-CF48-FBDF-E488-E4FDB456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075" y="2449298"/>
            <a:ext cx="7361938" cy="1792177"/>
          </a:xfrm>
          <a:prstGeom prst="rect">
            <a:avLst/>
          </a:prstGeom>
        </p:spPr>
        <p:txBody>
          <a:bodyPr/>
          <a:lstStyle>
            <a:lvl1pPr>
              <a:defRPr lang="fr-FR" sz="66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F1A0F591-DD20-1697-B17F-5D92AF42C4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6663" y="4548250"/>
            <a:ext cx="4884737" cy="415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30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99473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DA2DF6-4795-F186-FCD6-960784ABA9B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C1B1D30-8E14-40E5-6F8B-A97891E876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51D573-ABDF-B05B-3E60-806E222DB159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EDEB1725-05D2-59ED-4F96-B1618D25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73D9C-3612-8B9D-A77F-0163D2A142F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11A0817-E646-51BB-6E58-9BDB91306E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79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rsegi Panjang 2">
            <a:extLst>
              <a:ext uri="{FF2B5EF4-FFF2-40B4-BE49-F238E27FC236}">
                <a16:creationId xmlns:a16="http://schemas.microsoft.com/office/drawing/2014/main" id="{C7A5B6ED-1E97-8883-899A-A8ADC11B5BF6}"/>
              </a:ext>
            </a:extLst>
          </p:cNvPr>
          <p:cNvSpPr/>
          <p:nvPr userDrawn="1"/>
        </p:nvSpPr>
        <p:spPr>
          <a:xfrm flipH="1">
            <a:off x="6096000" y="2502580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2A1051C9-6F92-1C93-BABE-D05BDBE93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1932AAB8-925F-FE1E-2171-69F122A585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817845"/>
            <a:ext cx="4422775" cy="137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6" name="Tampungan Gambar 7">
            <a:extLst>
              <a:ext uri="{FF2B5EF4-FFF2-40B4-BE49-F238E27FC236}">
                <a16:creationId xmlns:a16="http://schemas.microsoft.com/office/drawing/2014/main" id="{9E9C7EDC-C49E-E224-AE53-EEF213A816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0785078-E6F4-AD63-1ED3-8AF9686EF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45DAC822-9B10-5F34-9C7D-0AD7F5AB7C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B27BC67C-D977-40CD-2990-069148BC1E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0E07B-599E-3C74-4CC0-657FE153AEC1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1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Bleu">
    <p:bg>
      <p:bgPr>
        <a:solidFill>
          <a:srgbClr val="0A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DC1951-0FF4-4139-BCF0-F2EE45D575A2}"/>
              </a:ext>
            </a:extLst>
          </p:cNvPr>
          <p:cNvSpPr/>
          <p:nvPr userDrawn="1"/>
        </p:nvSpPr>
        <p:spPr>
          <a:xfrm>
            <a:off x="4163487" y="1680268"/>
            <a:ext cx="3865026" cy="4432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0A1FDF-153C-4144-858F-8D9EC1833072}"/>
              </a:ext>
            </a:extLst>
          </p:cNvPr>
          <p:cNvSpPr/>
          <p:nvPr userDrawn="1"/>
        </p:nvSpPr>
        <p:spPr>
          <a:xfrm>
            <a:off x="893671" y="2064899"/>
            <a:ext cx="3194236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0C27FB-2763-46CD-8859-AFE7DC09F218}"/>
              </a:ext>
            </a:extLst>
          </p:cNvPr>
          <p:cNvSpPr/>
          <p:nvPr userDrawn="1"/>
        </p:nvSpPr>
        <p:spPr>
          <a:xfrm>
            <a:off x="8104096" y="2064899"/>
            <a:ext cx="3194234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60802F-698F-4B76-B1FF-3ED8E03CCD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52228" y="1818640"/>
            <a:ext cx="3687543" cy="2942667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A13EF4-4B8A-4492-8247-407E03BB28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7434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490D3A-FD08-4F8B-9AFA-11F938D0A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7010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C6D4A85B-E047-7DD4-4354-425F81CF4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6689" y="594800"/>
            <a:ext cx="5138621" cy="2901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D86F9670-295F-9BDD-7314-C9AB52E87A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82506" y="944717"/>
            <a:ext cx="6826986" cy="1900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14FD45E-5770-0966-59B3-E13985FF21D9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4483EA1C-7158-0B39-6325-F0DAF93327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30F0C-D1E6-846E-6F2E-3D8ECEFF826D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65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itié image/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362A87-13B0-D37F-F8DC-424D7CB0DFFB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949E999B-72E1-3B34-8125-353074F09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7E7352-F542-541A-E1DD-300CBDAA219E}"/>
              </a:ext>
            </a:extLst>
          </p:cNvPr>
          <p:cNvSpPr/>
          <p:nvPr userDrawn="1"/>
        </p:nvSpPr>
        <p:spPr>
          <a:xfrm>
            <a:off x="-9415" y="1"/>
            <a:ext cx="12192000" cy="83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8C18C8-5873-47CD-BF65-55100E892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9255"/>
            <a:ext cx="6213230" cy="561874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C9F8AC-A307-6FDB-3CD7-33BCF27DAE18}"/>
              </a:ext>
            </a:extLst>
          </p:cNvPr>
          <p:cNvSpPr/>
          <p:nvPr userDrawn="1"/>
        </p:nvSpPr>
        <p:spPr>
          <a:xfrm>
            <a:off x="6203816" y="1239255"/>
            <a:ext cx="5988184" cy="5618745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E566C59-C407-112A-7D55-68BBBF9F5C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7241" y="216243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F95D04A-6809-92C0-D0C5-6B97F0811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7241" y="3422065"/>
            <a:ext cx="4422775" cy="24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D71A11F-106A-A7A2-E8C9-E7CCC41F65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844734D0-4DB8-0A71-9EA9-9614E44BC6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2FB887D7-5406-5F02-F507-0ABE467D85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E3FA3-FE8C-C9F6-176A-923AEB9650C0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509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A2F4362-EC7F-3737-9EED-BEB0D47DA730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1C315B47-0155-E812-9158-E0B1FF99E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C4DA38FB-BA30-30EE-7CD6-4CC02B343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6178" y="963302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3C51B9F5-9C2D-FCA4-40EB-005F4EAB0C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6178" y="2222934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B0824-9A05-389E-A76D-8DF6FE254F70}"/>
              </a:ext>
            </a:extLst>
          </p:cNvPr>
          <p:cNvSpPr/>
          <p:nvPr userDrawn="1"/>
        </p:nvSpPr>
        <p:spPr>
          <a:xfrm>
            <a:off x="0" y="0"/>
            <a:ext cx="4561952" cy="6857994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B2DAC9AB-F9F5-DEF0-0CCB-14BCD2657C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242" y="318494"/>
            <a:ext cx="3307958" cy="11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CCE2CA1F-73AE-DA1C-6E3C-27AE586E07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242" y="1617643"/>
            <a:ext cx="3307958" cy="3413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695C92F-2118-F39F-5AF3-7AA627ED4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7">
            <a:extLst>
              <a:ext uri="{FF2B5EF4-FFF2-40B4-BE49-F238E27FC236}">
                <a16:creationId xmlns:a16="http://schemas.microsoft.com/office/drawing/2014/main" id="{FA3AD3D5-17C5-3CCA-CCB4-DD55262ADD2E}"/>
              </a:ext>
            </a:extLst>
          </p:cNvPr>
          <p:cNvCxnSpPr>
            <a:cxnSpLocks/>
          </p:cNvCxnSpPr>
          <p:nvPr userDrawn="1"/>
        </p:nvCxnSpPr>
        <p:spPr>
          <a:xfrm>
            <a:off x="7010400" y="983536"/>
            <a:ext cx="0" cy="5874464"/>
          </a:xfrm>
          <a:prstGeom prst="line">
            <a:avLst/>
          </a:prstGeom>
          <a:ln w="19050">
            <a:solidFill>
              <a:srgbClr val="0A00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6095996" y="1530430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1" name="Tampungan Gambar 10"/>
          <p:cNvSpPr>
            <a:spLocks noGrp="1"/>
          </p:cNvSpPr>
          <p:nvPr>
            <p:ph type="pic" sz="quarter" idx="11"/>
          </p:nvPr>
        </p:nvSpPr>
        <p:spPr>
          <a:xfrm>
            <a:off x="6095997" y="4314823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D3FC4A2A-B543-F15E-F02C-8688D3122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22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7A7BC7A1-96FD-9B68-D25C-0E512AE2B3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588572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9213A9F-CC51-2781-2067-51EE7E3A085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5313ACB5-A268-60BC-5914-054D88F4AE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67A252A-BAC3-BF08-A3F3-61BCC2918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4A0F6BD6-17C0-BAA9-EC48-BEF341CA2F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F06E145B-68FB-0386-8371-6175B21314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BC738A-97F8-5585-9E64-F1CBBBF0A9B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83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E9C013A0-1892-88EF-FACA-2309EC9A256F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EF6317E-7298-44A6-4518-5A0DDD01095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136" b="22615"/>
          <a:stretch/>
        </p:blipFill>
        <p:spPr>
          <a:xfrm>
            <a:off x="7264095" y="1341551"/>
            <a:ext cx="4927905" cy="55164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E2234-5793-EDC4-7EE5-2242D9668B64}"/>
              </a:ext>
            </a:extLst>
          </p:cNvPr>
          <p:cNvSpPr/>
          <p:nvPr userDrawn="1"/>
        </p:nvSpPr>
        <p:spPr>
          <a:xfrm rot="10800000">
            <a:off x="7910442" y="-2"/>
            <a:ext cx="3335499" cy="6858001"/>
          </a:xfrm>
          <a:prstGeom prst="rect">
            <a:avLst/>
          </a:prstGeom>
          <a:gradFill>
            <a:gsLst>
              <a:gs pos="5000">
                <a:schemeClr val="accent1"/>
              </a:gs>
              <a:gs pos="78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E1EE6B13-E3E4-EDC3-7ABB-85C666177B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670362"/>
            <a:ext cx="2560320" cy="15172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0" i="0">
                <a:solidFill>
                  <a:srgbClr val="073ACB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fr-FR" dirty="0"/>
              <a:t>00</a:t>
            </a:r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0BBDDD-AA2D-4612-BC38-67DEAFF63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595" y="2673276"/>
            <a:ext cx="6060751" cy="1517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INSÉRER </a:t>
            </a:r>
          </a:p>
          <a:p>
            <a:pPr lvl="0"/>
            <a:r>
              <a:rPr lang="fr-FR" dirty="0"/>
              <a:t>UN TITRE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354F7B-637F-B158-FB48-F9F4876D6D33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47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u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29AAE738-BD2C-46A6-99EE-87DE66C75B83}"/>
              </a:ext>
            </a:extLst>
          </p:cNvPr>
          <p:cNvSpPr/>
          <p:nvPr userDrawn="1"/>
        </p:nvSpPr>
        <p:spPr>
          <a:xfrm flipH="1">
            <a:off x="2419350" y="2049981"/>
            <a:ext cx="3676650" cy="436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0" y="1228724"/>
            <a:ext cx="5181600" cy="5629275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C59C010-4AFA-01B2-02C6-FC9CD83050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3202" y="204902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965A31B3-A343-4725-7A99-BC48A6F38A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3202" y="3308661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AC0B7BE-36C6-90C2-C139-63A913BCEA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B66EA6EB-72A5-A505-6283-FDF739552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41EDD79-B8B1-77E2-2782-6E39BF650B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68DC5-7B71-DAE3-A3BA-31279AC1B444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83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9E007-359E-5E38-DF92-8C2A5E82213D}"/>
              </a:ext>
            </a:extLst>
          </p:cNvPr>
          <p:cNvSpPr/>
          <p:nvPr userDrawn="1"/>
        </p:nvSpPr>
        <p:spPr>
          <a:xfrm>
            <a:off x="0" y="-2"/>
            <a:ext cx="12191976" cy="6858002"/>
          </a:xfrm>
          <a:prstGeom prst="rect">
            <a:avLst/>
          </a:prstGeom>
          <a:gradFill flip="none" rotWithShape="1">
            <a:gsLst>
              <a:gs pos="20000">
                <a:schemeClr val="tx2"/>
              </a:gs>
              <a:gs pos="99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255AC-D58D-9657-DBFD-F5D94389D6CC}"/>
              </a:ext>
            </a:extLst>
          </p:cNvPr>
          <p:cNvSpPr/>
          <p:nvPr userDrawn="1"/>
        </p:nvSpPr>
        <p:spPr>
          <a:xfrm>
            <a:off x="5460977" y="1"/>
            <a:ext cx="6730998" cy="6857991"/>
          </a:xfrm>
          <a:prstGeom prst="rect">
            <a:avLst/>
          </a:prstGeom>
          <a:solidFill>
            <a:schemeClr val="tx1">
              <a:alpha val="3921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3C9AA8A-8BD7-DE04-AA56-0E390A2465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460977" y="464324"/>
            <a:ext cx="23" cy="6393676"/>
          </a:xfrm>
          <a:prstGeom prst="line">
            <a:avLst/>
          </a:prstGeom>
          <a:ln w="3175" cmpd="sng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91F75BA-D44B-7B46-B5B0-00CE76A06666}"/>
              </a:ext>
            </a:extLst>
          </p:cNvPr>
          <p:cNvSpPr/>
          <p:nvPr userDrawn="1"/>
        </p:nvSpPr>
        <p:spPr>
          <a:xfrm>
            <a:off x="8846926" y="-2"/>
            <a:ext cx="3345050" cy="6858002"/>
          </a:xfrm>
          <a:prstGeom prst="rect">
            <a:avLst/>
          </a:prstGeom>
          <a:solidFill>
            <a:schemeClr val="tx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0683759-1298-6B5C-3D12-3A45C79C6D8F}"/>
              </a:ext>
            </a:extLst>
          </p:cNvPr>
          <p:cNvGrpSpPr/>
          <p:nvPr userDrawn="1"/>
        </p:nvGrpSpPr>
        <p:grpSpPr>
          <a:xfrm>
            <a:off x="2057400" y="464310"/>
            <a:ext cx="10134600" cy="6393690"/>
            <a:chOff x="2057400" y="464310"/>
            <a:chExt cx="10134600" cy="6393690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770F28D-DF62-AABE-7B9E-A9D1B2B48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1987"/>
              <a:ext cx="0" cy="4576013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F8A135D-2078-DBC0-6078-3EDA830DF6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6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78F17176-49D2-8F2C-D140-AA3C53F68B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4572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C0F2366-8D89-6AD7-575C-A2A01F4735D7}"/>
                </a:ext>
              </a:extLst>
            </p:cNvPr>
            <p:cNvGrpSpPr/>
            <p:nvPr userDrawn="1"/>
          </p:nvGrpSpPr>
          <p:grpSpPr>
            <a:xfrm>
              <a:off x="5298367" y="4409367"/>
              <a:ext cx="325266" cy="325266"/>
              <a:chOff x="3702812" y="3957930"/>
              <a:chExt cx="722375" cy="722376"/>
            </a:xfrm>
          </p:grpSpPr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25BF04A4-731E-538A-F51E-445828D3C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14F4401-D769-5920-9FC8-E43702D27E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C8A585FB-DD04-ABAA-3B9B-C5B7E5560F3D}"/>
                </a:ext>
              </a:extLst>
            </p:cNvPr>
            <p:cNvGrpSpPr/>
            <p:nvPr userDrawn="1"/>
          </p:nvGrpSpPr>
          <p:grpSpPr>
            <a:xfrm>
              <a:off x="5298367" y="2123367"/>
              <a:ext cx="325266" cy="325266"/>
              <a:chOff x="3702812" y="3957930"/>
              <a:chExt cx="722375" cy="722376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85090B78-54AB-EEA8-3F63-9204BDA0A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4128C1D9-8400-DE60-2C0C-16183F4FE9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33A880DE-57FD-DF14-2A50-F0B81C6B5686}"/>
                </a:ext>
              </a:extLst>
            </p:cNvPr>
            <p:cNvGrpSpPr/>
            <p:nvPr userDrawn="1"/>
          </p:nvGrpSpPr>
          <p:grpSpPr>
            <a:xfrm>
              <a:off x="8675240" y="4405354"/>
              <a:ext cx="325266" cy="325266"/>
              <a:chOff x="3702812" y="3957930"/>
              <a:chExt cx="722375" cy="722376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1D7C75A3-BA81-9CC3-ACE0-EC5D335A1D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17F71881-6008-7025-C592-B7E1170F23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BA0E71E5-8531-B751-07CF-8CAEFA262086}"/>
                </a:ext>
              </a:extLst>
            </p:cNvPr>
            <p:cNvGrpSpPr/>
            <p:nvPr userDrawn="1"/>
          </p:nvGrpSpPr>
          <p:grpSpPr>
            <a:xfrm>
              <a:off x="8675240" y="2119354"/>
              <a:ext cx="325266" cy="325266"/>
              <a:chOff x="3702812" y="3957930"/>
              <a:chExt cx="722375" cy="722376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EA30C95-71D7-8D4C-2888-E2666A806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1B99547A-B9EC-6C27-6F58-A3BF74187B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E71E57F-FA77-F4B3-B7AE-1FCD579C77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37281" y="464310"/>
              <a:ext cx="0" cy="639369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D199D033-32DC-5B49-D8C0-7166BEF4C71C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9396CE2C-C149-66A1-0685-AB60E3EEDC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318494"/>
            <a:ext cx="4203051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9B3F6BFC-C490-CEFC-4C95-A242EFDB9B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3949" y="762000"/>
            <a:ext cx="4203051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4C52-9162-5628-737E-99A3ADFE9B6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97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0D76C71-207E-F978-1948-8DE981B35E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A0096"/>
              </a:gs>
              <a:gs pos="100000">
                <a:schemeClr val="tx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aphique 5">
            <a:extLst>
              <a:ext uri="{FF2B5EF4-FFF2-40B4-BE49-F238E27FC236}">
                <a16:creationId xmlns:a16="http://schemas.microsoft.com/office/drawing/2014/main" id="{442358EB-774A-7D9B-9F7D-D24344A054D2}"/>
              </a:ext>
            </a:extLst>
          </p:cNvPr>
          <p:cNvGrpSpPr/>
          <p:nvPr userDrawn="1"/>
        </p:nvGrpSpPr>
        <p:grpSpPr>
          <a:xfrm>
            <a:off x="3778663" y="2536145"/>
            <a:ext cx="4634673" cy="1785711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3" name="Forme libre : forme 24">
              <a:extLst>
                <a:ext uri="{FF2B5EF4-FFF2-40B4-BE49-F238E27FC236}">
                  <a16:creationId xmlns:a16="http://schemas.microsoft.com/office/drawing/2014/main" id="{DF6841D3-D9E1-A643-7849-A0F6705FF611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orme libre : forme 25">
              <a:extLst>
                <a:ext uri="{FF2B5EF4-FFF2-40B4-BE49-F238E27FC236}">
                  <a16:creationId xmlns:a16="http://schemas.microsoft.com/office/drawing/2014/main" id="{83DE01F1-6C22-51D0-73E3-C2806E31DFCA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orme libre : forme 26">
              <a:extLst>
                <a:ext uri="{FF2B5EF4-FFF2-40B4-BE49-F238E27FC236}">
                  <a16:creationId xmlns:a16="http://schemas.microsoft.com/office/drawing/2014/main" id="{6C6111DE-840C-5A3D-B27B-CA3C2B8B312C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orme libre : forme 27">
              <a:extLst>
                <a:ext uri="{FF2B5EF4-FFF2-40B4-BE49-F238E27FC236}">
                  <a16:creationId xmlns:a16="http://schemas.microsoft.com/office/drawing/2014/main" id="{A27F37FA-A1F3-629C-6841-E66BC024F650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orme libre : forme 28">
              <a:extLst>
                <a:ext uri="{FF2B5EF4-FFF2-40B4-BE49-F238E27FC236}">
                  <a16:creationId xmlns:a16="http://schemas.microsoft.com/office/drawing/2014/main" id="{1ACB7C1A-EBDB-5AE1-3168-430999AA8371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orme libre : forme 29">
              <a:extLst>
                <a:ext uri="{FF2B5EF4-FFF2-40B4-BE49-F238E27FC236}">
                  <a16:creationId xmlns:a16="http://schemas.microsoft.com/office/drawing/2014/main" id="{F52EF43F-7573-BE8E-460E-EABBAD2C8B67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orme libre : forme 33">
              <a:extLst>
                <a:ext uri="{FF2B5EF4-FFF2-40B4-BE49-F238E27FC236}">
                  <a16:creationId xmlns:a16="http://schemas.microsoft.com/office/drawing/2014/main" id="{648DF487-DB64-3C32-DE9A-87156A4DF95F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36">
              <a:extLst>
                <a:ext uri="{FF2B5EF4-FFF2-40B4-BE49-F238E27FC236}">
                  <a16:creationId xmlns:a16="http://schemas.microsoft.com/office/drawing/2014/main" id="{AFA6D93F-72AD-C156-0F6D-54298ABFD1C7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orme libre : forme 39">
              <a:extLst>
                <a:ext uri="{FF2B5EF4-FFF2-40B4-BE49-F238E27FC236}">
                  <a16:creationId xmlns:a16="http://schemas.microsoft.com/office/drawing/2014/main" id="{C6945897-1F74-56BB-2372-AA215806563B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orme libre : forme 55">
              <a:extLst>
                <a:ext uri="{FF2B5EF4-FFF2-40B4-BE49-F238E27FC236}">
                  <a16:creationId xmlns:a16="http://schemas.microsoft.com/office/drawing/2014/main" id="{7418AB99-8452-B5BD-9F19-A48E6CC0040E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orme libre : forme 56">
              <a:extLst>
                <a:ext uri="{FF2B5EF4-FFF2-40B4-BE49-F238E27FC236}">
                  <a16:creationId xmlns:a16="http://schemas.microsoft.com/office/drawing/2014/main" id="{FDFEEA74-E5FE-80AB-ED6C-D3CA09574522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orme libre : forme 57">
              <a:extLst>
                <a:ext uri="{FF2B5EF4-FFF2-40B4-BE49-F238E27FC236}">
                  <a16:creationId xmlns:a16="http://schemas.microsoft.com/office/drawing/2014/main" id="{A3A4567E-D2DF-AB7F-65A7-1500165A9B62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2E085D16-CBA5-25D9-1458-A5A62FD66D03}"/>
              </a:ext>
            </a:extLst>
          </p:cNvPr>
          <p:cNvSpPr txBox="1"/>
          <p:nvPr userDrawn="1"/>
        </p:nvSpPr>
        <p:spPr>
          <a:xfrm>
            <a:off x="0" y="518054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www.ffjudo.com</a:t>
            </a:r>
          </a:p>
        </p:txBody>
      </p:sp>
    </p:spTree>
    <p:extLst>
      <p:ext uri="{BB962C8B-B14F-4D97-AF65-F5344CB8AC3E}">
        <p14:creationId xmlns:p14="http://schemas.microsoft.com/office/powerpoint/2010/main" val="19148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C86F7-DB36-B9A9-C32A-4D3807264AAB}"/>
              </a:ext>
            </a:extLst>
          </p:cNvPr>
          <p:cNvSpPr/>
          <p:nvPr userDrawn="1"/>
        </p:nvSpPr>
        <p:spPr>
          <a:xfrm>
            <a:off x="7630048" y="0"/>
            <a:ext cx="4561952" cy="6857994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F407FB5-B624-43A7-37E5-71A530E9FA9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550" t="30284"/>
          <a:stretch/>
        </p:blipFill>
        <p:spPr>
          <a:xfrm>
            <a:off x="7630048" y="-1"/>
            <a:ext cx="4323775" cy="5509813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487" y="1558213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487" y="2817845"/>
            <a:ext cx="63150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0E13A-A63C-A4E8-03D1-0FB7AAD56F70}"/>
              </a:ext>
            </a:extLst>
          </p:cNvPr>
          <p:cNvSpPr/>
          <p:nvPr userDrawn="1"/>
        </p:nvSpPr>
        <p:spPr>
          <a:xfrm rot="10800000">
            <a:off x="7630048" y="-5"/>
            <a:ext cx="4561952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5778F4-E720-2FCF-8C97-9BF2EB52AD21}"/>
              </a:ext>
            </a:extLst>
          </p:cNvPr>
          <p:cNvCxnSpPr>
            <a:cxnSpLocks/>
          </p:cNvCxnSpPr>
          <p:nvPr userDrawn="1"/>
        </p:nvCxnSpPr>
        <p:spPr>
          <a:xfrm>
            <a:off x="7630048" y="6738257"/>
            <a:ext cx="33129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7A0D22C-0E17-2EDB-33AA-A93F1122D77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77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500" y="2379365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3638997"/>
            <a:ext cx="6315075" cy="1728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0DAE7C2-1FB1-D6B1-0F3C-42825166CF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2379365"/>
            <a:ext cx="4851400" cy="29876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49804E64-3A36-CBBC-FE8B-2106A6504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6FB8AEB0-9F5F-C3B9-555A-23387B2BF2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07ECA-F0A7-9736-28F0-9B8ED8783DA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6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 2">
            <a:extLst>
              <a:ext uri="{FF2B5EF4-FFF2-40B4-BE49-F238E27FC236}">
                <a16:creationId xmlns:a16="http://schemas.microsoft.com/office/drawing/2014/main" id="{BE6E8DEB-1354-2C2F-1995-A937122AB2F8}"/>
              </a:ext>
            </a:extLst>
          </p:cNvPr>
          <p:cNvSpPr/>
          <p:nvPr userDrawn="1"/>
        </p:nvSpPr>
        <p:spPr>
          <a:xfrm flipH="1">
            <a:off x="7878354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5" name="Persegi Panjang 2">
            <a:extLst>
              <a:ext uri="{FF2B5EF4-FFF2-40B4-BE49-F238E27FC236}">
                <a16:creationId xmlns:a16="http://schemas.microsoft.com/office/drawing/2014/main" id="{6F029423-0E56-213E-8B2B-ACEEFEC4A3F7}"/>
              </a:ext>
            </a:extLst>
          </p:cNvPr>
          <p:cNvSpPr/>
          <p:nvPr userDrawn="1"/>
        </p:nvSpPr>
        <p:spPr>
          <a:xfrm flipH="1">
            <a:off x="4670697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7" name="Persegi Panjang 2">
            <a:extLst>
              <a:ext uri="{FF2B5EF4-FFF2-40B4-BE49-F238E27FC236}">
                <a16:creationId xmlns:a16="http://schemas.microsoft.com/office/drawing/2014/main" id="{C1B21A5B-17D9-79D0-46DF-7CFD185F2B18}"/>
              </a:ext>
            </a:extLst>
          </p:cNvPr>
          <p:cNvSpPr/>
          <p:nvPr userDrawn="1"/>
        </p:nvSpPr>
        <p:spPr>
          <a:xfrm flipH="1">
            <a:off x="1463040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7B2C24-681B-2BE4-6D6A-FFF7D0C94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12AD5F44-6CA1-4FCA-5E3A-6E8BC5D68B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215807D4-B392-7CBC-E485-4410E8EE3D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0D02F8-CE4A-68A5-3735-06DE2E5989FB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DBDDC9F-FB7A-C0F7-E11B-B7B4B140A66D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AA73C9B-0FAB-D9D9-661C-D518F74500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531C376-4F62-D2CC-C20F-D790BDEF37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1672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9AF37420-F881-BB39-F69E-37AD5F68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3843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C8918D2F-F5FC-F74A-EE4A-97CDEC8A97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6986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5F87CEB9-864B-FA7B-0D90-85B63A9E1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1672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574D7AD-ABC0-E579-AED4-674AE2F429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83843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0581571F-96BC-3F5C-EE64-FB549E435D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6986" y="2194041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7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+ I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46D512-2411-D10A-8A6D-38DCE9D149F5}"/>
              </a:ext>
            </a:extLst>
          </p:cNvPr>
          <p:cNvSpPr/>
          <p:nvPr userDrawn="1"/>
        </p:nvSpPr>
        <p:spPr>
          <a:xfrm>
            <a:off x="1787505" y="1603855"/>
            <a:ext cx="2540376" cy="4565432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2817845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5A4EE-7F75-2A9C-2023-39546B61C89D}"/>
              </a:ext>
            </a:extLst>
          </p:cNvPr>
          <p:cNvSpPr/>
          <p:nvPr userDrawn="1"/>
        </p:nvSpPr>
        <p:spPr>
          <a:xfrm>
            <a:off x="562178" y="1758295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0CC38-D57A-5ABD-226B-8843A3E271B9}"/>
              </a:ext>
            </a:extLst>
          </p:cNvPr>
          <p:cNvSpPr/>
          <p:nvPr userDrawn="1"/>
        </p:nvSpPr>
        <p:spPr>
          <a:xfrm>
            <a:off x="3604803" y="3127279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644D5CDB-EAB8-9C64-E400-3794C26CF4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4849" y="1900965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9A50ABD5-F31E-2C5F-D42D-44011BF2AE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9651" y="3280707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C314F1E-E845-05D3-AF02-3AA863D5D937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833F1994-1F9F-34B6-6C81-CFA9B046D8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23F74A-0DFB-6316-817A-60FFC5815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F4BE3799-F6E4-970B-261E-382C502D7D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8CEBB9C0-DFEC-2F00-504E-6A1C39EAAC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D5350D-2E99-8DD8-6E4B-B3AC118EBB9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2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669781B0-923F-701C-A7F8-C6060EAAF4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799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E27041-8393-B7BE-C9EF-00B195691574}"/>
              </a:ext>
            </a:extLst>
          </p:cNvPr>
          <p:cNvSpPr/>
          <p:nvPr userDrawn="1"/>
        </p:nvSpPr>
        <p:spPr>
          <a:xfrm rot="16200000">
            <a:off x="3193965" y="-2140036"/>
            <a:ext cx="5804071" cy="12192000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100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307023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4329871"/>
            <a:ext cx="4422775" cy="126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8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33BBCFD5-D4D6-2E6A-F549-E89723A40F12}"/>
              </a:ext>
            </a:extLst>
          </p:cNvPr>
          <p:cNvSpPr/>
          <p:nvPr userDrawn="1"/>
        </p:nvSpPr>
        <p:spPr>
          <a:xfrm flipH="1">
            <a:off x="0" y="1721109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007640"/>
            <a:ext cx="4422775" cy="847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032568"/>
            <a:ext cx="4422775" cy="2764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B588A36-B1D6-B4B0-72A2-2672CFF35B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007641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8435D8A-29F2-FE9C-E33F-51808E18B1A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F0B8DC1-A324-D12F-AD67-618640FDEC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9C940B-1955-E200-5D0F-3C9FD7072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A5A35601-929A-4CBA-9838-D377EE6BD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F623178-A0A4-4289-DAFF-1E4E5EE1D2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D9D9B-A4F0-A6D4-09EE-C456EBFE154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1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0FEE7404-A29A-0072-7127-A65E054C8C01}"/>
              </a:ext>
            </a:extLst>
          </p:cNvPr>
          <p:cNvSpPr/>
          <p:nvPr userDrawn="1"/>
        </p:nvSpPr>
        <p:spPr>
          <a:xfrm flipH="1">
            <a:off x="8515350" y="1694874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985611"/>
            <a:ext cx="4422775" cy="832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3090442"/>
            <a:ext cx="4422775" cy="268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7CFD981-C36B-4EEA-7143-FF2A648706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6914" y="1981406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1BFC8E7-AC68-52B5-1F00-75121B886A42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71D985A3-BD7C-EFD1-5E2C-08AF8C46B4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83172E-8BB0-405B-6052-D9AB41E402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5424972A-1319-3234-F340-90B915CA60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4C39BB5-9B0B-5A7F-EDB0-F64027D27A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BFE9B1-0D25-7A85-11B7-2FBE831CAF6F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41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2" r:id="rId2"/>
    <p:sldLayoutId id="2147483709" r:id="rId3"/>
    <p:sldLayoutId id="2147483705" r:id="rId4"/>
    <p:sldLayoutId id="2147483708" r:id="rId5"/>
    <p:sldLayoutId id="2147483696" r:id="rId6"/>
    <p:sldLayoutId id="2147483669" r:id="rId7"/>
    <p:sldLayoutId id="2147483671" r:id="rId8"/>
    <p:sldLayoutId id="2147483670" r:id="rId9"/>
    <p:sldLayoutId id="2147483697" r:id="rId10"/>
    <p:sldLayoutId id="2147483676" r:id="rId11"/>
    <p:sldLayoutId id="2147483695" r:id="rId12"/>
    <p:sldLayoutId id="2147483707" r:id="rId13"/>
    <p:sldLayoutId id="2147483682" r:id="rId14"/>
    <p:sldLayoutId id="2147483694" r:id="rId15"/>
    <p:sldLayoutId id="2147483687" r:id="rId16"/>
    <p:sldLayoutId id="2147483706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05B774-CF72-58C2-EAEF-8E144057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94" y="2001825"/>
            <a:ext cx="11599031" cy="1792177"/>
          </a:xfrm>
        </p:spPr>
        <p:txBody>
          <a:bodyPr/>
          <a:lstStyle/>
          <a:p>
            <a:pPr algn="ctr"/>
            <a:r>
              <a:rPr lang="fr-FR" dirty="0"/>
              <a:t>ASSEMBLÉE GÉNÉRALE 2025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EFD08-5CC1-2762-B8AD-23547AB27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0442" y="4236965"/>
            <a:ext cx="4884737" cy="1687180"/>
          </a:xfrm>
        </p:spPr>
        <p:txBody>
          <a:bodyPr/>
          <a:lstStyle/>
          <a:p>
            <a:r>
              <a:rPr lang="fr-FR" dirty="0"/>
              <a:t>Comité : HERAULT </a:t>
            </a:r>
          </a:p>
          <a:p>
            <a:r>
              <a:rPr lang="fr-FR" dirty="0"/>
              <a:t>Le : 20/06/2026</a:t>
            </a:r>
          </a:p>
          <a:p>
            <a:r>
              <a:rPr lang="fr-FR" dirty="0"/>
              <a:t>À : Montpellier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C75A3B-D2EA-2137-463B-EA5B1BB67F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943" y="3794002"/>
            <a:ext cx="2075904" cy="1905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317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B143-33BE-A116-A5AB-D0BEEC3A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3658D-99A0-77AF-1A61-B4DDC9D9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Stages Benjamins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1071716" y="2084440"/>
            <a:ext cx="8072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</a:rPr>
              <a:t>2 stages prévus, seulement 1 seul effectué (Toussaint)</a:t>
            </a:r>
          </a:p>
          <a:p>
            <a:endParaRPr lang="fr-FR" altLang="fr-FR" sz="2400" dirty="0">
              <a:solidFill>
                <a:schemeClr val="bg1"/>
              </a:solidFill>
            </a:endParaRPr>
          </a:p>
          <a:p>
            <a:r>
              <a:rPr lang="fr-FR" altLang="fr-FR" sz="2400" dirty="0">
                <a:solidFill>
                  <a:schemeClr val="bg1"/>
                </a:solidFill>
              </a:rPr>
              <a:t>31 stagiaires dont 13 du CD34</a:t>
            </a:r>
          </a:p>
          <a:p>
            <a:endParaRPr lang="fr-FR" alt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9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B143-33BE-A116-A5AB-D0BEEC3A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3658D-99A0-77AF-1A61-B4DDC9D9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Groupe Sportif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658761" y="1907458"/>
            <a:ext cx="84852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</a:rPr>
              <a:t>Entrainement du groupe sportif benjamins / minimes sur le pôle espoirs de Montpellier et 1 journée complète sur Thézan les Béziers et 1 journée pour les sélectionnés </a:t>
            </a:r>
            <a:r>
              <a:rPr lang="fr-FR" altLang="fr-FR" sz="2400" dirty="0" err="1">
                <a:solidFill>
                  <a:schemeClr val="bg1"/>
                </a:solidFill>
              </a:rPr>
              <a:t>ssur</a:t>
            </a:r>
            <a:r>
              <a:rPr lang="fr-FR" altLang="fr-FR" sz="2400" dirty="0">
                <a:solidFill>
                  <a:schemeClr val="bg1"/>
                </a:solidFill>
              </a:rPr>
              <a:t> Mèze</a:t>
            </a:r>
          </a:p>
          <a:p>
            <a:endParaRPr lang="fr-FR" altLang="fr-FR" sz="2400" dirty="0">
              <a:solidFill>
                <a:schemeClr val="bg1"/>
              </a:solidFill>
            </a:endParaRPr>
          </a:p>
          <a:p>
            <a:r>
              <a:rPr lang="fr-FR" altLang="fr-FR" sz="2400" dirty="0">
                <a:solidFill>
                  <a:schemeClr val="bg1"/>
                </a:solidFill>
              </a:rPr>
              <a:t>4 entrainements au PE dans la saison</a:t>
            </a:r>
          </a:p>
          <a:p>
            <a:endParaRPr lang="fr-FR" altLang="fr-FR" sz="2400" dirty="0">
              <a:solidFill>
                <a:schemeClr val="bg1"/>
              </a:solidFill>
            </a:endParaRPr>
          </a:p>
          <a:p>
            <a:r>
              <a:rPr lang="fr-FR" altLang="fr-FR" sz="2400" dirty="0">
                <a:solidFill>
                  <a:schemeClr val="bg1"/>
                </a:solidFill>
              </a:rPr>
              <a:t>Sur le PE une moyenne de 60 judoka par entrainement </a:t>
            </a:r>
          </a:p>
        </p:txBody>
      </p:sp>
    </p:spTree>
    <p:extLst>
      <p:ext uri="{BB962C8B-B14F-4D97-AF65-F5344CB8AC3E}">
        <p14:creationId xmlns:p14="http://schemas.microsoft.com/office/powerpoint/2010/main" val="76869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B143-33BE-A116-A5AB-D0BEEC3A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3658D-99A0-77AF-1A61-B4DDC9D9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Groupe Sportif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1143029" y="1927123"/>
            <a:ext cx="8000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</a:rPr>
              <a:t>Dernière demi heure en commun avec le pôle espoirs de Montpellier</a:t>
            </a:r>
          </a:p>
          <a:p>
            <a:endParaRPr lang="fr-FR" altLang="fr-FR" sz="2400" dirty="0">
              <a:solidFill>
                <a:schemeClr val="bg1"/>
              </a:solidFill>
            </a:endParaRPr>
          </a:p>
          <a:p>
            <a:r>
              <a:rPr lang="fr-FR" altLang="fr-FR" sz="2400" dirty="0">
                <a:solidFill>
                  <a:schemeClr val="bg1"/>
                </a:solidFill>
              </a:rPr>
              <a:t>Participation à la Coupe de France par équipes minimes pour les masculins</a:t>
            </a:r>
          </a:p>
        </p:txBody>
      </p:sp>
    </p:spTree>
    <p:extLst>
      <p:ext uri="{BB962C8B-B14F-4D97-AF65-F5344CB8AC3E}">
        <p14:creationId xmlns:p14="http://schemas.microsoft.com/office/powerpoint/2010/main" val="144349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B143-33BE-A116-A5AB-D0BEEC3A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3658D-99A0-77AF-1A61-B4DDC9D9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Rassemblement Vétérans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580103" y="2172929"/>
            <a:ext cx="8563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</a:rPr>
              <a:t>Mise en place des rassemblements vétérans (5)</a:t>
            </a:r>
          </a:p>
          <a:p>
            <a:endParaRPr lang="fr-FR" altLang="fr-FR" sz="2400" dirty="0">
              <a:solidFill>
                <a:schemeClr val="bg1"/>
              </a:solidFill>
            </a:endParaRPr>
          </a:p>
          <a:p>
            <a:r>
              <a:rPr lang="fr-FR" altLang="fr-FR" sz="2400" dirty="0">
                <a:solidFill>
                  <a:schemeClr val="bg1"/>
                </a:solidFill>
              </a:rPr>
              <a:t>Action itinérante dans les clubs</a:t>
            </a:r>
          </a:p>
        </p:txBody>
      </p:sp>
    </p:spTree>
    <p:extLst>
      <p:ext uri="{BB962C8B-B14F-4D97-AF65-F5344CB8AC3E}">
        <p14:creationId xmlns:p14="http://schemas.microsoft.com/office/powerpoint/2010/main" val="221679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B143-33BE-A116-A5AB-D0BEEC3A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3658D-99A0-77AF-1A61-B4DDC9D9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La saison en chiffres</a:t>
            </a:r>
            <a:endParaRPr lang="fr-FR" sz="2800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84313"/>
            <a:ext cx="8853948" cy="2363786"/>
          </a:xfrm>
          <a:prstGeom prst="rect">
            <a:avLst/>
          </a:prstGeom>
        </p:spPr>
      </p:pic>
      <p:pic>
        <p:nvPicPr>
          <p:cNvPr id="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3825"/>
            <a:ext cx="8853948" cy="245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350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B143-33BE-A116-A5AB-D0BEEC3A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3658D-99A0-77AF-1A61-B4DDC9D9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La saison en chiffres</a:t>
            </a:r>
            <a:endParaRPr lang="fr-FR" sz="2800" dirty="0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1989138"/>
            <a:ext cx="10050680" cy="1452152"/>
          </a:xfrm>
          <a:prstGeom prst="rect">
            <a:avLst/>
          </a:prstGeom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54463"/>
            <a:ext cx="10124194" cy="141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6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B143-33BE-A116-A5AB-D0BEEC3A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3658D-99A0-77AF-1A61-B4DDC9D9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Les grades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589935" y="2222090"/>
            <a:ext cx="8554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</a:rPr>
              <a:t>UV4 au niveau départemental </a:t>
            </a:r>
          </a:p>
          <a:p>
            <a:endParaRPr lang="fr-FR" altLang="fr-FR" sz="2400" dirty="0">
              <a:solidFill>
                <a:schemeClr val="bg1"/>
              </a:solidFill>
            </a:endParaRPr>
          </a:p>
          <a:p>
            <a:r>
              <a:rPr lang="fr-FR" altLang="fr-FR" sz="2400" dirty="0">
                <a:solidFill>
                  <a:schemeClr val="bg1"/>
                </a:solidFill>
              </a:rPr>
              <a:t>Passage d’UV4 au sein des inter clubs</a:t>
            </a:r>
          </a:p>
          <a:p>
            <a:endParaRPr lang="fr-FR" altLang="fr-FR" sz="2400" dirty="0">
              <a:solidFill>
                <a:schemeClr val="bg1"/>
              </a:solidFill>
            </a:endParaRPr>
          </a:p>
          <a:p>
            <a:r>
              <a:rPr lang="fr-FR" altLang="fr-FR" sz="2400" dirty="0">
                <a:solidFill>
                  <a:schemeClr val="bg1"/>
                </a:solidFill>
              </a:rPr>
              <a:t>150 uv4</a:t>
            </a:r>
          </a:p>
        </p:txBody>
      </p:sp>
    </p:spTree>
    <p:extLst>
      <p:ext uri="{BB962C8B-B14F-4D97-AF65-F5344CB8AC3E}">
        <p14:creationId xmlns:p14="http://schemas.microsoft.com/office/powerpoint/2010/main" val="376046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0E4A9-1971-C981-1229-64D39ED5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203940-495F-6B99-4042-F8E7B0643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7EDB8D-55E2-9B1F-9B71-FA736E28F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2595" y="2673276"/>
            <a:ext cx="7884094" cy="1517275"/>
          </a:xfrm>
        </p:spPr>
        <p:txBody>
          <a:bodyPr anchor="ctr"/>
          <a:lstStyle/>
          <a:p>
            <a:r>
              <a:rPr lang="fr-FR" dirty="0">
                <a:latin typeface="Montserrat" panose="00000500000000000000" pitchFamily="2" charset="0"/>
              </a:rPr>
              <a:t>Rapport d’activité des</a:t>
            </a:r>
            <a:br>
              <a:rPr lang="fr-FR" dirty="0">
                <a:latin typeface="Montserrat" panose="00000500000000000000" pitchFamily="2" charset="0"/>
              </a:rPr>
            </a:br>
            <a:r>
              <a:rPr lang="fr-FR" dirty="0">
                <a:latin typeface="Montserrat" panose="00000500000000000000" pitchFamily="2" charset="0"/>
              </a:rPr>
              <a:t>commissions</a:t>
            </a:r>
            <a:br>
              <a:rPr lang="fr-FR" dirty="0">
                <a:latin typeface="Montserrat" panose="00000500000000000000" pitchFamily="2" charset="0"/>
              </a:rPr>
            </a:br>
            <a:br>
              <a:rPr lang="fr-FR" dirty="0">
                <a:latin typeface="Montserrat" panose="00000500000000000000" pitchFamily="2" charset="0"/>
              </a:rPr>
            </a:br>
            <a:r>
              <a:rPr lang="fr-FR" altLang="fr-FR" dirty="0"/>
              <a:t>BILAN SPORTIF CTF</a:t>
            </a:r>
            <a:endParaRPr lang="en-US" b="1" dirty="0">
              <a:latin typeface="Montserrat" panose="000005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9E266C-CA0A-DDE2-3451-90BF9F6AE6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0" y="227416"/>
            <a:ext cx="1913161" cy="1756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075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7C6D5-F693-27DE-AC8A-F98CFE697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1E5B61-718D-D0C4-CE44-64F50DC04D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Saison 2025/2026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1143029" y="1494501"/>
            <a:ext cx="86695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  <a:defRPr/>
            </a:pPr>
            <a:r>
              <a:rPr lang="fr-FR" sz="3200" dirty="0">
                <a:solidFill>
                  <a:schemeClr val="bg1"/>
                </a:solidFill>
              </a:rPr>
              <a:t>Licences : 6934 au 27/04/2026</a:t>
            </a:r>
          </a:p>
          <a:p>
            <a:pPr lvl="1">
              <a:buFontTx/>
              <a:buChar char="-"/>
              <a:defRPr/>
            </a:pPr>
            <a:r>
              <a:rPr lang="fr-FR" sz="3200" dirty="0">
                <a:solidFill>
                  <a:schemeClr val="bg1"/>
                </a:solidFill>
              </a:rPr>
              <a:t>Passage du CTF à 70 % sur le comité (30 % sur le CD48)</a:t>
            </a:r>
          </a:p>
          <a:p>
            <a:pPr lvl="1">
              <a:defRPr/>
            </a:pPr>
            <a:r>
              <a:rPr lang="fr-FR" sz="3200" dirty="0">
                <a:solidFill>
                  <a:schemeClr val="bg1"/>
                </a:solidFill>
              </a:rPr>
              <a:t>- 2 districts benjamins et 1 critérium</a:t>
            </a:r>
          </a:p>
          <a:p>
            <a:pPr lvl="1">
              <a:buFontTx/>
              <a:buChar char="-"/>
              <a:defRPr/>
            </a:pPr>
            <a:r>
              <a:rPr lang="fr-FR" sz="3200" dirty="0">
                <a:solidFill>
                  <a:schemeClr val="bg1"/>
                </a:solidFill>
              </a:rPr>
              <a:t>1 coupe minimes</a:t>
            </a:r>
          </a:p>
          <a:p>
            <a:pPr lvl="1">
              <a:buFontTx/>
              <a:buChar char="-"/>
              <a:defRPr/>
            </a:pPr>
            <a:r>
              <a:rPr lang="fr-FR" sz="3200" dirty="0">
                <a:solidFill>
                  <a:schemeClr val="bg1"/>
                </a:solidFill>
              </a:rPr>
              <a:t>1 championnat de zone minimes et 3</a:t>
            </a:r>
            <a:r>
              <a:rPr lang="fr-FR" sz="3200" baseline="30000" dirty="0">
                <a:solidFill>
                  <a:schemeClr val="bg1"/>
                </a:solidFill>
              </a:rPr>
              <a:t>ème</a:t>
            </a:r>
            <a:r>
              <a:rPr lang="fr-FR" sz="3200" dirty="0">
                <a:solidFill>
                  <a:schemeClr val="bg1"/>
                </a:solidFill>
              </a:rPr>
              <a:t> div séniors</a:t>
            </a:r>
          </a:p>
          <a:p>
            <a:pPr lvl="1">
              <a:buFontTx/>
              <a:buChar char="-"/>
              <a:defRPr/>
            </a:pPr>
            <a:r>
              <a:rPr lang="fr-FR" sz="3200" dirty="0">
                <a:solidFill>
                  <a:schemeClr val="bg1"/>
                </a:solidFill>
              </a:rPr>
              <a:t>150 uv4 au 27/04/2026</a:t>
            </a:r>
          </a:p>
          <a:p>
            <a:pPr lvl="1">
              <a:buFontTx/>
              <a:buChar char="-"/>
              <a:defRPr/>
            </a:pPr>
            <a:r>
              <a:rPr lang="fr-FR" sz="3200" dirty="0">
                <a:solidFill>
                  <a:schemeClr val="bg1"/>
                </a:solidFill>
              </a:rPr>
              <a:t>3 stages MCJ</a:t>
            </a:r>
          </a:p>
          <a:p>
            <a:pPr lvl="1">
              <a:buFontTx/>
              <a:buChar char="-"/>
              <a:defRPr/>
            </a:pPr>
            <a:r>
              <a:rPr lang="fr-FR" sz="3200" dirty="0">
                <a:solidFill>
                  <a:schemeClr val="bg1"/>
                </a:solidFill>
              </a:rPr>
              <a:t>1 stage benjamins</a:t>
            </a:r>
          </a:p>
        </p:txBody>
      </p:sp>
    </p:spTree>
    <p:extLst>
      <p:ext uri="{BB962C8B-B14F-4D97-AF65-F5344CB8AC3E}">
        <p14:creationId xmlns:p14="http://schemas.microsoft.com/office/powerpoint/2010/main" val="157558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FC66-CBD4-6C76-FD10-1D404BA21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A15105-B2DE-CCE0-12F2-2533978DE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Les résultats nationaux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1143029" y="1700272"/>
            <a:ext cx="8000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altLang="fr-FR" sz="2400" dirty="0">
                <a:solidFill>
                  <a:schemeClr val="bg1"/>
                </a:solidFill>
              </a:rPr>
              <a:t>Jehanne De </a:t>
            </a:r>
            <a:r>
              <a:rPr lang="fr-FR" altLang="fr-FR" sz="2400" dirty="0" err="1">
                <a:solidFill>
                  <a:schemeClr val="bg1"/>
                </a:solidFill>
              </a:rPr>
              <a:t>Bouard</a:t>
            </a:r>
            <a:r>
              <a:rPr lang="fr-FR" altLang="fr-FR" sz="2400" dirty="0">
                <a:solidFill>
                  <a:schemeClr val="bg1"/>
                </a:solidFill>
              </a:rPr>
              <a:t>, championne de France Juniors, du Montpellier Judo Olympic</a:t>
            </a:r>
          </a:p>
          <a:p>
            <a:pPr lvl="1"/>
            <a:endParaRPr lang="fr-FR" altLang="fr-FR" sz="2400" dirty="0">
              <a:solidFill>
                <a:schemeClr val="bg1"/>
              </a:solidFill>
            </a:endParaRPr>
          </a:p>
          <a:p>
            <a:pPr lvl="1"/>
            <a:endParaRPr lang="fr-FR" altLang="fr-FR" sz="2400" dirty="0">
              <a:solidFill>
                <a:schemeClr val="bg1"/>
              </a:solidFill>
            </a:endParaRP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708275"/>
            <a:ext cx="593407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05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2B4B5-E368-B84F-F50B-9D6EC3A3B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2AD238-5F27-2EE5-B6EA-7199BA6EEE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Les résultats nationaux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835742" y="1887795"/>
            <a:ext cx="8308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 err="1">
                <a:solidFill>
                  <a:schemeClr val="bg1"/>
                </a:solidFill>
              </a:rPr>
              <a:t>Falevalu</a:t>
            </a:r>
            <a:r>
              <a:rPr lang="fr-FR" altLang="fr-FR" sz="2400" dirty="0">
                <a:solidFill>
                  <a:schemeClr val="bg1"/>
                </a:solidFill>
              </a:rPr>
              <a:t> </a:t>
            </a:r>
            <a:r>
              <a:rPr lang="fr-FR" altLang="fr-FR" sz="2400" dirty="0" err="1">
                <a:solidFill>
                  <a:schemeClr val="bg1"/>
                </a:solidFill>
              </a:rPr>
              <a:t>Maasi</a:t>
            </a:r>
            <a:r>
              <a:rPr lang="fr-FR" altLang="fr-FR" sz="2400" dirty="0">
                <a:solidFill>
                  <a:schemeClr val="bg1"/>
                </a:solidFill>
              </a:rPr>
              <a:t> </a:t>
            </a:r>
            <a:r>
              <a:rPr lang="fr-FR" altLang="fr-FR" sz="2400" dirty="0" err="1">
                <a:solidFill>
                  <a:schemeClr val="bg1"/>
                </a:solidFill>
              </a:rPr>
              <a:t>Petelo</a:t>
            </a:r>
            <a:r>
              <a:rPr lang="fr-FR" altLang="fr-FR" sz="2400" dirty="0">
                <a:solidFill>
                  <a:schemeClr val="bg1"/>
                </a:solidFill>
              </a:rPr>
              <a:t>, 3</a:t>
            </a:r>
            <a:r>
              <a:rPr lang="fr-FR" altLang="fr-FR" sz="2400" baseline="30000" dirty="0">
                <a:solidFill>
                  <a:schemeClr val="bg1"/>
                </a:solidFill>
              </a:rPr>
              <a:t>ème</a:t>
            </a:r>
            <a:r>
              <a:rPr lang="fr-FR" altLang="fr-FR" sz="2400" dirty="0">
                <a:solidFill>
                  <a:schemeClr val="bg1"/>
                </a:solidFill>
              </a:rPr>
              <a:t> championnat de France Juniors de Montpellier Judo Olympic</a:t>
            </a: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141663"/>
            <a:ext cx="51816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18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B143-33BE-A116-A5AB-D0BEEC3A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3658D-99A0-77AF-1A61-B4DDC9D9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Les résultats nationaux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1143029" y="1838633"/>
            <a:ext cx="800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</a:rPr>
              <a:t>Nathan Saura 3</a:t>
            </a:r>
            <a:r>
              <a:rPr lang="fr-FR" altLang="fr-FR" sz="2400" baseline="30000" dirty="0">
                <a:solidFill>
                  <a:schemeClr val="bg1"/>
                </a:solidFill>
              </a:rPr>
              <a:t>ème</a:t>
            </a:r>
            <a:r>
              <a:rPr lang="fr-FR" altLang="fr-FR" sz="2400" dirty="0">
                <a:solidFill>
                  <a:schemeClr val="bg1"/>
                </a:solidFill>
              </a:rPr>
              <a:t> championnat de France cadets de Montpellier Judo Olympic</a:t>
            </a: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08275"/>
            <a:ext cx="52451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59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B143-33BE-A116-A5AB-D0BEEC3A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3658D-99A0-77AF-1A61-B4DDC9D9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Ecole Des officiels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776748" y="1779639"/>
            <a:ext cx="83672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2400" dirty="0">
                <a:solidFill>
                  <a:schemeClr val="bg1"/>
                </a:solidFill>
              </a:rPr>
              <a:t>2 stages sur la saison</a:t>
            </a:r>
          </a:p>
          <a:p>
            <a:pPr lvl="2">
              <a:defRPr/>
            </a:pPr>
            <a:endParaRPr lang="fr-FR" altLang="fr-FR" sz="2400" dirty="0">
              <a:solidFill>
                <a:schemeClr val="bg1"/>
              </a:solidFill>
            </a:endParaRPr>
          </a:p>
          <a:p>
            <a:pPr lvl="3">
              <a:defRPr/>
            </a:pPr>
            <a:r>
              <a:rPr lang="fr-FR" altLang="fr-FR" sz="2400" dirty="0">
                <a:solidFill>
                  <a:schemeClr val="bg1"/>
                </a:solidFill>
              </a:rPr>
              <a:t>12 octobre 2025 à Mèze</a:t>
            </a:r>
          </a:p>
          <a:p>
            <a:pPr lvl="3">
              <a:defRPr/>
            </a:pPr>
            <a:r>
              <a:rPr lang="fr-FR" altLang="fr-FR" sz="2400" dirty="0">
                <a:solidFill>
                  <a:schemeClr val="bg1"/>
                </a:solidFill>
              </a:rPr>
              <a:t>15 mars 2026 à Thézan les Béziers</a:t>
            </a:r>
          </a:p>
          <a:p>
            <a:pPr lvl="3">
              <a:defRPr/>
            </a:pPr>
            <a:endParaRPr lang="fr-FR" altLang="fr-FR" sz="2400" dirty="0">
              <a:solidFill>
                <a:schemeClr val="bg1"/>
              </a:solidFill>
            </a:endParaRPr>
          </a:p>
          <a:p>
            <a:pPr lvl="3">
              <a:defRPr/>
            </a:pPr>
            <a:endParaRPr lang="fr-FR" altLang="fr-FR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altLang="fr-FR" sz="2400" dirty="0">
                <a:solidFill>
                  <a:schemeClr val="bg1"/>
                </a:solidFill>
              </a:rPr>
              <a:t>Merci aux formateurs</a:t>
            </a:r>
          </a:p>
          <a:p>
            <a:pPr lvl="3">
              <a:defRPr/>
            </a:pPr>
            <a:r>
              <a:rPr lang="fr-FR" altLang="fr-FR" sz="2400" dirty="0">
                <a:solidFill>
                  <a:schemeClr val="bg1"/>
                </a:solidFill>
              </a:rPr>
              <a:t>Alfred </a:t>
            </a:r>
            <a:r>
              <a:rPr lang="fr-FR" altLang="fr-FR" sz="2400" dirty="0" err="1">
                <a:solidFill>
                  <a:schemeClr val="bg1"/>
                </a:solidFill>
              </a:rPr>
              <a:t>Delnista</a:t>
            </a:r>
            <a:endParaRPr lang="fr-FR" altLang="fr-FR" sz="2400" dirty="0">
              <a:solidFill>
                <a:schemeClr val="bg1"/>
              </a:solidFill>
            </a:endParaRPr>
          </a:p>
          <a:p>
            <a:pPr lvl="3">
              <a:defRPr/>
            </a:pPr>
            <a:r>
              <a:rPr lang="fr-FR" altLang="fr-FR" sz="2400" dirty="0">
                <a:solidFill>
                  <a:schemeClr val="bg1"/>
                </a:solidFill>
              </a:rPr>
              <a:t>Florian Zitoun</a:t>
            </a:r>
          </a:p>
          <a:p>
            <a:pPr lvl="3">
              <a:defRPr/>
            </a:pPr>
            <a:r>
              <a:rPr lang="fr-FR" altLang="fr-FR" sz="2400" dirty="0">
                <a:solidFill>
                  <a:schemeClr val="bg1"/>
                </a:solidFill>
              </a:rPr>
              <a:t>Christian Vital</a:t>
            </a:r>
          </a:p>
        </p:txBody>
      </p:sp>
    </p:spTree>
    <p:extLst>
      <p:ext uri="{BB962C8B-B14F-4D97-AF65-F5344CB8AC3E}">
        <p14:creationId xmlns:p14="http://schemas.microsoft.com/office/powerpoint/2010/main" val="407552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B143-33BE-A116-A5AB-D0BEEC3A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3658D-99A0-77AF-1A61-B4DDC9D9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Stages Minimes Cadets Juniors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1143029" y="1700272"/>
            <a:ext cx="78633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</a:rPr>
              <a:t>3 stages ont eu lieu</a:t>
            </a:r>
          </a:p>
          <a:p>
            <a:endParaRPr lang="fr-FR" altLang="fr-FR" sz="2400" dirty="0">
              <a:solidFill>
                <a:schemeClr val="bg1"/>
              </a:solidFill>
            </a:endParaRPr>
          </a:p>
          <a:p>
            <a:pPr lvl="1"/>
            <a:r>
              <a:rPr lang="fr-FR" altLang="fr-FR" sz="2400" dirty="0">
                <a:solidFill>
                  <a:schemeClr val="bg1"/>
                </a:solidFill>
              </a:rPr>
              <a:t>Toussaint : 103 stagiaires dont 38 du CD34</a:t>
            </a:r>
          </a:p>
          <a:p>
            <a:pPr lvl="1"/>
            <a:endParaRPr lang="fr-FR" altLang="fr-FR" sz="2400" dirty="0">
              <a:solidFill>
                <a:schemeClr val="bg1"/>
              </a:solidFill>
            </a:endParaRPr>
          </a:p>
          <a:p>
            <a:pPr lvl="1"/>
            <a:r>
              <a:rPr lang="fr-FR" altLang="fr-FR" sz="2400" dirty="0">
                <a:solidFill>
                  <a:schemeClr val="bg1"/>
                </a:solidFill>
              </a:rPr>
              <a:t>Février : 112 stagiaires dont 26 du CD34</a:t>
            </a:r>
          </a:p>
          <a:p>
            <a:pPr lvl="1"/>
            <a:endParaRPr lang="fr-FR" altLang="fr-FR" sz="2400" dirty="0">
              <a:solidFill>
                <a:schemeClr val="bg1"/>
              </a:solidFill>
            </a:endParaRPr>
          </a:p>
          <a:p>
            <a:pPr lvl="1"/>
            <a:r>
              <a:rPr lang="fr-FR" altLang="fr-FR" sz="2400" dirty="0">
                <a:solidFill>
                  <a:schemeClr val="bg1"/>
                </a:solidFill>
              </a:rPr>
              <a:t>Pâques (sur sélection) : 33 dont 8 du CD34</a:t>
            </a:r>
          </a:p>
        </p:txBody>
      </p:sp>
    </p:spTree>
    <p:extLst>
      <p:ext uri="{BB962C8B-B14F-4D97-AF65-F5344CB8AC3E}">
        <p14:creationId xmlns:p14="http://schemas.microsoft.com/office/powerpoint/2010/main" val="394836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B143-33BE-A116-A5AB-D0BEEC3A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33658D-99A0-77AF-1A61-B4DDC9D9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29" y="182996"/>
            <a:ext cx="7319890" cy="1517275"/>
          </a:xfrm>
        </p:spPr>
        <p:txBody>
          <a:bodyPr/>
          <a:lstStyle/>
          <a:p>
            <a:r>
              <a:rPr lang="fr-FR" altLang="fr-FR" sz="2800" dirty="0"/>
              <a:t>Stages Minimes Cadets Juniors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884903" y="1799304"/>
            <a:ext cx="82590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>
                <a:solidFill>
                  <a:schemeClr val="bg1"/>
                </a:solidFill>
              </a:rPr>
              <a:t>Les 2 premiers stages ont eu lieu sur Mèze</a:t>
            </a:r>
          </a:p>
          <a:p>
            <a:endParaRPr lang="fr-FR" altLang="fr-FR" sz="2400" dirty="0">
              <a:solidFill>
                <a:schemeClr val="bg1"/>
              </a:solidFill>
            </a:endParaRPr>
          </a:p>
          <a:p>
            <a:r>
              <a:rPr lang="fr-FR" altLang="fr-FR" sz="2400" dirty="0">
                <a:solidFill>
                  <a:schemeClr val="bg1"/>
                </a:solidFill>
              </a:rPr>
              <a:t>Le stage récompense de Pâques a eu lieu sur Marvejols</a:t>
            </a:r>
          </a:p>
          <a:p>
            <a:endParaRPr lang="fr-FR" altLang="fr-FR" sz="2400" dirty="0">
              <a:solidFill>
                <a:schemeClr val="bg1"/>
              </a:solidFill>
            </a:endParaRPr>
          </a:p>
          <a:p>
            <a:r>
              <a:rPr lang="fr-FR" altLang="fr-FR" sz="2400" dirty="0">
                <a:solidFill>
                  <a:schemeClr val="bg1"/>
                </a:solidFill>
              </a:rPr>
              <a:t>Le groupe élite Occitanie a participé au stage de février.</a:t>
            </a:r>
          </a:p>
          <a:p>
            <a:endParaRPr lang="fr-FR" altLang="fr-FR" sz="2400" dirty="0">
              <a:solidFill>
                <a:schemeClr val="bg1"/>
              </a:solidFill>
            </a:endParaRPr>
          </a:p>
          <a:p>
            <a:r>
              <a:rPr lang="fr-FR" altLang="fr-FR" sz="2400" dirty="0">
                <a:solidFill>
                  <a:schemeClr val="bg1"/>
                </a:solidFill>
              </a:rPr>
              <a:t>25 clubs ont participé aux stages</a:t>
            </a:r>
          </a:p>
        </p:txBody>
      </p:sp>
    </p:spTree>
    <p:extLst>
      <p:ext uri="{BB962C8B-B14F-4D97-AF65-F5344CB8AC3E}">
        <p14:creationId xmlns:p14="http://schemas.microsoft.com/office/powerpoint/2010/main" val="1912126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rance JUDO">
      <a:dk1>
        <a:srgbClr val="000000"/>
      </a:dk1>
      <a:lt1>
        <a:srgbClr val="FFFFFF"/>
      </a:lt1>
      <a:dk2>
        <a:srgbClr val="0A0096"/>
      </a:dk2>
      <a:lt2>
        <a:srgbClr val="E7E6E6"/>
      </a:lt2>
      <a:accent1>
        <a:srgbClr val="0A0A4B"/>
      </a:accent1>
      <a:accent2>
        <a:srgbClr val="FF0037"/>
      </a:accent2>
      <a:accent3>
        <a:srgbClr val="FAFAFA"/>
      </a:accent3>
      <a:accent4>
        <a:srgbClr val="0A47E5"/>
      </a:accent4>
      <a:accent5>
        <a:srgbClr val="6A9FEF"/>
      </a:accent5>
      <a:accent6>
        <a:srgbClr val="CFCFCF"/>
      </a:accent6>
      <a:hlink>
        <a:srgbClr val="0A47E5"/>
      </a:hlink>
      <a:folHlink>
        <a:srgbClr val="0A0A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f99280-9175-4501-99c1-85f5ee6f6238">
      <UserInfo>
        <DisplayName>Stéphane DAVID</DisplayName>
        <AccountId>27</AccountId>
        <AccountType/>
      </UserInfo>
    </SharedWithUsers>
    <lcf76f155ced4ddcb4097134ff3c332f xmlns="f099e393-72f4-4cb5-bcbf-c4cf7249fd86">
      <Terms xmlns="http://schemas.microsoft.com/office/infopath/2007/PartnerControls"/>
    </lcf76f155ced4ddcb4097134ff3c332f>
    <TaxCatchAll xmlns="0df99280-9175-4501-99c1-85f5ee6f623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5B68D3209F84D9BEDCD10EDD87270" ma:contentTypeVersion="19" ma:contentTypeDescription="Crée un document." ma:contentTypeScope="" ma:versionID="40896cfde113b9a8f973bfd9b494f063">
  <xsd:schema xmlns:xsd="http://www.w3.org/2001/XMLSchema" xmlns:xs="http://www.w3.org/2001/XMLSchema" xmlns:p="http://schemas.microsoft.com/office/2006/metadata/properties" xmlns:ns2="f099e393-72f4-4cb5-bcbf-c4cf7249fd86" xmlns:ns3="0df99280-9175-4501-99c1-85f5ee6f6238" targetNamespace="http://schemas.microsoft.com/office/2006/metadata/properties" ma:root="true" ma:fieldsID="cc59a0d7139d0b191dd59b8be420fd24" ns2:_="" ns3:_="">
    <xsd:import namespace="f099e393-72f4-4cb5-bcbf-c4cf7249fd86"/>
    <xsd:import namespace="0df99280-9175-4501-99c1-85f5ee6f6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9e393-72f4-4cb5-bcbf-c4cf7249f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99280-9175-4501-99c1-85f5ee6f6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9b0ff5-4a91-4c9b-97f1-17ff3cddb804}" ma:internalName="TaxCatchAll" ma:showField="CatchAllData" ma:web="0df99280-9175-4501-99c1-85f5ee6f62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4F8189-0373-4FD8-8AFD-9AE08B3490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ADD052-1B2B-4FD2-AA81-A358E050766A}">
  <ds:schemaRefs>
    <ds:schemaRef ds:uri="http://schemas.microsoft.com/office/2006/documentManagement/types"/>
    <ds:schemaRef ds:uri="f099e393-72f4-4cb5-bcbf-c4cf7249fd8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df99280-9175-4501-99c1-85f5ee6f623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D5AF9E-423C-4AFB-B41D-5D2ED6FD6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9e393-72f4-4cb5-bcbf-c4cf7249fd86"/>
    <ds:schemaRef ds:uri="0df99280-9175-4501-99c1-85f5ee6f6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Grand écran</PresentationFormat>
  <Paragraphs>73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Montserrat</vt:lpstr>
      <vt:lpstr>Montserrat Light</vt:lpstr>
      <vt:lpstr>Thème Office</vt:lpstr>
      <vt:lpstr>ASSEMBLÉE GÉNÉRALE 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guillaume alberti</cp:lastModifiedBy>
  <cp:revision>341</cp:revision>
  <dcterms:created xsi:type="dcterms:W3CDTF">2022-11-07T09:47:29Z</dcterms:created>
  <dcterms:modified xsi:type="dcterms:W3CDTF">2026-05-26T17:19:40Z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0x010100FFB5B68D3209F84D9BEDCD10EDD87270</vt:lpwstr>
  </property>
</Properties>
</file>