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96" r:id="rId5"/>
    <p:sldId id="413" r:id="rId6"/>
    <p:sldId id="414" r:id="rId7"/>
    <p:sldId id="415" r:id="rId8"/>
    <p:sldId id="416" r:id="rId9"/>
    <p:sldId id="419" r:id="rId10"/>
    <p:sldId id="417" r:id="rId11"/>
    <p:sldId id="4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4B"/>
    <a:srgbClr val="073ACB"/>
    <a:srgbClr val="0A0096"/>
    <a:srgbClr val="45607B"/>
    <a:srgbClr val="1E2A36"/>
    <a:srgbClr val="33475B"/>
    <a:srgbClr val="D62AE3"/>
    <a:srgbClr val="000000"/>
    <a:srgbClr val="F5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5672D-3597-4123-9F27-8FBFFDEF6DA3}" v="7" dt="2026-04-20T15:22:5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6301" autoAdjust="0"/>
  </p:normalViewPr>
  <p:slideViewPr>
    <p:cSldViewPr snapToGrid="0">
      <p:cViewPr varScale="1">
        <p:scale>
          <a:sx n="78" d="100"/>
          <a:sy n="78" d="100"/>
        </p:scale>
        <p:origin x="10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1CA0F-F8BF-E44F-B0DD-9C68BA4A1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0A17C-758E-8052-82FC-D5F1809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5701-03DC-4762-92C5-EAB685D4025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6D3265-EE5A-988A-5930-CBB54F9A2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11AFF-0606-39AB-DF04-6CD4294AF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5C00-C642-4BB4-87E3-807018D611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CDEC-B5F5-D14C-AB8A-79334E910EE5}" type="datetimeFigureOut">
              <a:rPr lang="fr-FR" smtClean="0"/>
              <a:t>12/05/2026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401B-9499-9348-92A1-9057C19A2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gradFill flip="none" rotWithShape="1">
          <a:gsLst>
            <a:gs pos="65000">
              <a:srgbClr val="0A0096">
                <a:lumMod val="100000"/>
              </a:srgbClr>
            </a:gs>
            <a:gs pos="100000">
              <a:srgbClr val="073ACB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A5ADCC51-12BA-0939-43B6-1CC81E591AC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451" b="7750"/>
          <a:stretch/>
        </p:blipFill>
        <p:spPr>
          <a:xfrm>
            <a:off x="94905" y="-4"/>
            <a:ext cx="6564184" cy="6858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CCA1A-2351-2D77-9D63-E3C779122BF8}"/>
              </a:ext>
            </a:extLst>
          </p:cNvPr>
          <p:cNvSpPr/>
          <p:nvPr userDrawn="1"/>
        </p:nvSpPr>
        <p:spPr>
          <a:xfrm rot="10800000">
            <a:off x="1436914" y="-4"/>
            <a:ext cx="4750130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aphique 5">
            <a:extLst>
              <a:ext uri="{FF2B5EF4-FFF2-40B4-BE49-F238E27FC236}">
                <a16:creationId xmlns:a16="http://schemas.microsoft.com/office/drawing/2014/main" id="{17592943-A018-3DEA-34AA-57037D613F75}"/>
              </a:ext>
            </a:extLst>
          </p:cNvPr>
          <p:cNvGrpSpPr/>
          <p:nvPr userDrawn="1"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9" name="Forme libre : forme 24">
              <a:extLst>
                <a:ext uri="{FF2B5EF4-FFF2-40B4-BE49-F238E27FC236}">
                  <a16:creationId xmlns:a16="http://schemas.microsoft.com/office/drawing/2014/main" id="{4F2A7251-DA74-6897-94C8-7A5FA28EA61C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 : forme 25">
              <a:extLst>
                <a:ext uri="{FF2B5EF4-FFF2-40B4-BE49-F238E27FC236}">
                  <a16:creationId xmlns:a16="http://schemas.microsoft.com/office/drawing/2014/main" id="{FB8F8FF7-442E-6251-1B8B-926B8123124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 : forme 26">
              <a:extLst>
                <a:ext uri="{FF2B5EF4-FFF2-40B4-BE49-F238E27FC236}">
                  <a16:creationId xmlns:a16="http://schemas.microsoft.com/office/drawing/2014/main" id="{7C77BE0F-2DD8-78BC-7D08-9152C6B7DD2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rme libre : forme 27">
              <a:extLst>
                <a:ext uri="{FF2B5EF4-FFF2-40B4-BE49-F238E27FC236}">
                  <a16:creationId xmlns:a16="http://schemas.microsoft.com/office/drawing/2014/main" id="{34CC5C8D-8407-6C7D-D55A-8F36A3706536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0DAD638F-8827-8327-BC92-BF213ADE225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BA2CD41D-F6CD-5ACE-F34B-A3E8A80624C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1330F839-D7B5-86F8-E5CC-03DC068C78F5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A5B3C33C-09CB-A705-AF50-79FD160FE3BE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e libre : forme 39">
              <a:extLst>
                <a:ext uri="{FF2B5EF4-FFF2-40B4-BE49-F238E27FC236}">
                  <a16:creationId xmlns:a16="http://schemas.microsoft.com/office/drawing/2014/main" id="{335F030C-10D9-2C53-FF71-899F7CCF670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e libre : forme 55">
              <a:extLst>
                <a:ext uri="{FF2B5EF4-FFF2-40B4-BE49-F238E27FC236}">
                  <a16:creationId xmlns:a16="http://schemas.microsoft.com/office/drawing/2014/main" id="{C5EB19E7-AD86-FB05-8F01-3C1D4715D10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 : forme 56">
              <a:extLst>
                <a:ext uri="{FF2B5EF4-FFF2-40B4-BE49-F238E27FC236}">
                  <a16:creationId xmlns:a16="http://schemas.microsoft.com/office/drawing/2014/main" id="{B5EECC68-B671-9455-4280-F819AC0E7FD8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 : forme 57">
              <a:extLst>
                <a:ext uri="{FF2B5EF4-FFF2-40B4-BE49-F238E27FC236}">
                  <a16:creationId xmlns:a16="http://schemas.microsoft.com/office/drawing/2014/main" id="{310DE436-D254-C21B-1DE4-296FDA7321E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22183E8-CF48-FBDF-E488-E4FDB45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75" y="2449298"/>
            <a:ext cx="7361938" cy="1792177"/>
          </a:xfrm>
          <a:prstGeom prst="rect">
            <a:avLst/>
          </a:prstGeom>
        </p:spPr>
        <p:txBody>
          <a:bodyPr/>
          <a:lstStyle>
            <a:lvl1pPr>
              <a:defRPr lang="fr-FR" sz="66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1A0F591-DD20-1697-B17F-5D92AF42C4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6663" y="4548250"/>
            <a:ext cx="4884737" cy="41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947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1D573-ABDF-B05B-3E60-806E222DB15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DEB1725-05D2-59ED-4F96-B1618D25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73D9C-3612-8B9D-A77F-0163D2A142F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11A0817-E646-51BB-6E58-9BDB91306E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7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 2">
            <a:extLst>
              <a:ext uri="{FF2B5EF4-FFF2-40B4-BE49-F238E27FC236}">
                <a16:creationId xmlns:a16="http://schemas.microsoft.com/office/drawing/2014/main" id="{C7A5B6ED-1E97-8883-899A-A8ADC11B5BF6}"/>
              </a:ext>
            </a:extLst>
          </p:cNvPr>
          <p:cNvSpPr/>
          <p:nvPr userDrawn="1"/>
        </p:nvSpPr>
        <p:spPr>
          <a:xfrm flipH="1">
            <a:off x="6096000" y="2502580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A1051C9-6F92-1C93-BABE-D05BDBE93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932AAB8-925F-FE1E-2171-69F122A58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137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6" name="Tampungan Gambar 7">
            <a:extLst>
              <a:ext uri="{FF2B5EF4-FFF2-40B4-BE49-F238E27FC236}">
                <a16:creationId xmlns:a16="http://schemas.microsoft.com/office/drawing/2014/main" id="{9E9C7EDC-C49E-E224-AE53-EEF213A8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85078-E6F4-AD63-1ED3-8AF9686EF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45DAC822-9B10-5F34-9C7D-0AD7F5AB7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B27BC67C-D977-40CD-2990-069148BC1E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0E07B-599E-3C74-4CC0-657FE153AEC1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Bleu">
    <p:bg>
      <p:bgPr>
        <a:solidFill>
          <a:srgbClr val="0A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C1951-0FF4-4139-BCF0-F2EE45D575A2}"/>
              </a:ext>
            </a:extLst>
          </p:cNvPr>
          <p:cNvSpPr/>
          <p:nvPr userDrawn="1"/>
        </p:nvSpPr>
        <p:spPr>
          <a:xfrm>
            <a:off x="4163487" y="1680268"/>
            <a:ext cx="3865026" cy="443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A1FDF-153C-4144-858F-8D9EC1833072}"/>
              </a:ext>
            </a:extLst>
          </p:cNvPr>
          <p:cNvSpPr/>
          <p:nvPr userDrawn="1"/>
        </p:nvSpPr>
        <p:spPr>
          <a:xfrm>
            <a:off x="893671" y="2064899"/>
            <a:ext cx="3194236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0C27FB-2763-46CD-8859-AFE7DC09F218}"/>
              </a:ext>
            </a:extLst>
          </p:cNvPr>
          <p:cNvSpPr/>
          <p:nvPr userDrawn="1"/>
        </p:nvSpPr>
        <p:spPr>
          <a:xfrm>
            <a:off x="8104096" y="2064899"/>
            <a:ext cx="3194234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60802F-698F-4B76-B1FF-3ED8E03CCD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2228" y="1818640"/>
            <a:ext cx="3687543" cy="2942667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A13EF4-4B8A-4492-8247-407E03BB2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7434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490D3A-FD08-4F8B-9AFA-11F938D0A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010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C6D4A85B-E047-7DD4-4354-425F81CF4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6689" y="594800"/>
            <a:ext cx="5138621" cy="2901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D86F9670-295F-9BDD-7314-C9AB52E87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506" y="944717"/>
            <a:ext cx="6826986" cy="1900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4FD45E-5770-0966-59B3-E13985FF21D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4483EA1C-7158-0B39-6325-F0DAF9332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0F0C-D1E6-846E-6F2E-3D8ECEFF826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6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6203816" y="1239255"/>
            <a:ext cx="5988184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241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7241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0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2F4362-EC7F-3737-9EED-BEB0D47DA730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1C315B47-0155-E812-9158-E0B1FF99E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4DA38FB-BA30-30EE-7CD6-4CC02B343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178" y="963302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51B9F5-9C2D-FCA4-40EB-005F4EAB0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178" y="2222934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B0824-9A05-389E-A76D-8DF6FE254F70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B2DAC9AB-F9F5-DEF0-0CCB-14BCD2657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242" y="318494"/>
            <a:ext cx="3307958" cy="11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CCE2CA1F-73AE-DA1C-6E3C-27AE586E0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242" y="1617643"/>
            <a:ext cx="3307958" cy="341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95C92F-2118-F39F-5AF3-7AA627ED4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>
            <a:extLst>
              <a:ext uri="{FF2B5EF4-FFF2-40B4-BE49-F238E27FC236}">
                <a16:creationId xmlns:a16="http://schemas.microsoft.com/office/drawing/2014/main" id="{FA3AD3D5-17C5-3CCA-CCB4-DD55262ADD2E}"/>
              </a:ext>
            </a:extLst>
          </p:cNvPr>
          <p:cNvCxnSpPr>
            <a:cxnSpLocks/>
          </p:cNvCxnSpPr>
          <p:nvPr userDrawn="1"/>
        </p:nvCxnSpPr>
        <p:spPr>
          <a:xfrm>
            <a:off x="7010400" y="983536"/>
            <a:ext cx="0" cy="5874464"/>
          </a:xfrm>
          <a:prstGeom prst="line">
            <a:avLst/>
          </a:prstGeom>
          <a:ln w="19050">
            <a:solidFill>
              <a:srgbClr val="0A00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095996" y="153043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1"/>
          </p:nvPr>
        </p:nvSpPr>
        <p:spPr>
          <a:xfrm>
            <a:off x="6095997" y="4314823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D3FC4A2A-B543-F15E-F02C-8688D3122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22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A7BC7A1-96FD-9B68-D25C-0E512AE2B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8572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213A9F-CC51-2781-2067-51EE7E3A085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5313ACB5-A268-60BC-5914-054D88F4A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7A252A-BAC3-BF08-A3F3-61BCC2918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4A0F6BD6-17C0-BAA9-EC48-BEF341CA2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F06E145B-68FB-0386-8371-6175B2131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C738A-97F8-5585-9E64-F1CBBBF0A9B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3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gradFill>
            <a:gsLst>
              <a:gs pos="5000">
                <a:schemeClr val="accent1"/>
              </a:gs>
              <a:gs pos="78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INSÉRER </a:t>
            </a:r>
          </a:p>
          <a:p>
            <a:pPr lvl="0"/>
            <a:r>
              <a:rPr lang="fr-FR" dirty="0"/>
              <a:t>UN TITRE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7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241935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0" y="1228724"/>
            <a:ext cx="5181600" cy="5629275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3202" y="204902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3202" y="3308661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8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9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que 5">
            <a:extLst>
              <a:ext uri="{FF2B5EF4-FFF2-40B4-BE49-F238E27FC236}">
                <a16:creationId xmlns:a16="http://schemas.microsoft.com/office/drawing/2014/main" id="{442358EB-774A-7D9B-9F7D-D24344A054D2}"/>
              </a:ext>
            </a:extLst>
          </p:cNvPr>
          <p:cNvGrpSpPr/>
          <p:nvPr userDrawn="1"/>
        </p:nvGrpSpPr>
        <p:grpSpPr>
          <a:xfrm>
            <a:off x="3778663" y="2536145"/>
            <a:ext cx="4634673" cy="1785711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F6841D3-D9E1-A643-7849-A0F6705FF61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orme libre : forme 25">
              <a:extLst>
                <a:ext uri="{FF2B5EF4-FFF2-40B4-BE49-F238E27FC236}">
                  <a16:creationId xmlns:a16="http://schemas.microsoft.com/office/drawing/2014/main" id="{83DE01F1-6C22-51D0-73E3-C2806E31DFCA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26">
              <a:extLst>
                <a:ext uri="{FF2B5EF4-FFF2-40B4-BE49-F238E27FC236}">
                  <a16:creationId xmlns:a16="http://schemas.microsoft.com/office/drawing/2014/main" id="{6C6111DE-840C-5A3D-B27B-CA3C2B8B312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27">
              <a:extLst>
                <a:ext uri="{FF2B5EF4-FFF2-40B4-BE49-F238E27FC236}">
                  <a16:creationId xmlns:a16="http://schemas.microsoft.com/office/drawing/2014/main" id="{A27F37FA-A1F3-629C-6841-E66BC024F650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28">
              <a:extLst>
                <a:ext uri="{FF2B5EF4-FFF2-40B4-BE49-F238E27FC236}">
                  <a16:creationId xmlns:a16="http://schemas.microsoft.com/office/drawing/2014/main" id="{1ACB7C1A-EBDB-5AE1-3168-430999AA8371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29">
              <a:extLst>
                <a:ext uri="{FF2B5EF4-FFF2-40B4-BE49-F238E27FC236}">
                  <a16:creationId xmlns:a16="http://schemas.microsoft.com/office/drawing/2014/main" id="{F52EF43F-7573-BE8E-460E-EABBAD2C8B67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33">
              <a:extLst>
                <a:ext uri="{FF2B5EF4-FFF2-40B4-BE49-F238E27FC236}">
                  <a16:creationId xmlns:a16="http://schemas.microsoft.com/office/drawing/2014/main" id="{648DF487-DB64-3C32-DE9A-87156A4DF95F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36">
              <a:extLst>
                <a:ext uri="{FF2B5EF4-FFF2-40B4-BE49-F238E27FC236}">
                  <a16:creationId xmlns:a16="http://schemas.microsoft.com/office/drawing/2014/main" id="{AFA6D93F-72AD-C156-0F6D-54298ABFD1C7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39">
              <a:extLst>
                <a:ext uri="{FF2B5EF4-FFF2-40B4-BE49-F238E27FC236}">
                  <a16:creationId xmlns:a16="http://schemas.microsoft.com/office/drawing/2014/main" id="{C6945897-1F74-56BB-2372-AA215806563B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55">
              <a:extLst>
                <a:ext uri="{FF2B5EF4-FFF2-40B4-BE49-F238E27FC236}">
                  <a16:creationId xmlns:a16="http://schemas.microsoft.com/office/drawing/2014/main" id="{7418AB99-8452-B5BD-9F19-A48E6CC0040E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56">
              <a:extLst>
                <a:ext uri="{FF2B5EF4-FFF2-40B4-BE49-F238E27FC236}">
                  <a16:creationId xmlns:a16="http://schemas.microsoft.com/office/drawing/2014/main" id="{FDFEEA74-E5FE-80AB-ED6C-D3CA09574522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57">
              <a:extLst>
                <a:ext uri="{FF2B5EF4-FFF2-40B4-BE49-F238E27FC236}">
                  <a16:creationId xmlns:a16="http://schemas.microsoft.com/office/drawing/2014/main" id="{A3A4567E-D2DF-AB7F-65A7-1500165A9B62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5D16-CBA5-25D9-1458-A5A62FD66D03}"/>
              </a:ext>
            </a:extLst>
          </p:cNvPr>
          <p:cNvSpPr txBox="1"/>
          <p:nvPr userDrawn="1"/>
        </p:nvSpPr>
        <p:spPr>
          <a:xfrm>
            <a:off x="0" y="51805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www.ffjudo.com</a:t>
            </a:r>
          </a:p>
        </p:txBody>
      </p:sp>
    </p:spTree>
    <p:extLst>
      <p:ext uri="{BB962C8B-B14F-4D97-AF65-F5344CB8AC3E}">
        <p14:creationId xmlns:p14="http://schemas.microsoft.com/office/powerpoint/2010/main" val="19148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7630048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50" t="30284"/>
          <a:stretch/>
        </p:blipFill>
        <p:spPr>
          <a:xfrm>
            <a:off x="7630048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487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487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7630048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5778F4-E720-2FCF-8C97-9BF2EB52AD21}"/>
              </a:ext>
            </a:extLst>
          </p:cNvPr>
          <p:cNvCxnSpPr>
            <a:cxnSpLocks/>
          </p:cNvCxnSpPr>
          <p:nvPr userDrawn="1"/>
        </p:nvCxnSpPr>
        <p:spPr>
          <a:xfrm>
            <a:off x="7630048" y="6738257"/>
            <a:ext cx="3312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A0D22C-0E17-2EDB-33AA-A93F1122D77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2379365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3638997"/>
            <a:ext cx="6315075" cy="17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0DAE7C2-1FB1-D6B1-0F3C-42825166CF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79365"/>
            <a:ext cx="4851400" cy="2987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49804E64-3A36-CBBC-FE8B-2106A6504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FB8AEB0-9F5F-C3B9-555A-23387B2BF2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07ECA-F0A7-9736-28F0-9B8ED8783DA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D512-2411-D10A-8A6D-38DCE9D149F5}"/>
              </a:ext>
            </a:extLst>
          </p:cNvPr>
          <p:cNvSpPr/>
          <p:nvPr userDrawn="1"/>
        </p:nvSpPr>
        <p:spPr>
          <a:xfrm>
            <a:off x="1787505" y="1603855"/>
            <a:ext cx="2540376" cy="4565432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2817845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5A4EE-7F75-2A9C-2023-39546B61C89D}"/>
              </a:ext>
            </a:extLst>
          </p:cNvPr>
          <p:cNvSpPr/>
          <p:nvPr userDrawn="1"/>
        </p:nvSpPr>
        <p:spPr>
          <a:xfrm>
            <a:off x="562178" y="1758295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0CC38-D57A-5ABD-226B-8843A3E271B9}"/>
              </a:ext>
            </a:extLst>
          </p:cNvPr>
          <p:cNvSpPr/>
          <p:nvPr userDrawn="1"/>
        </p:nvSpPr>
        <p:spPr>
          <a:xfrm>
            <a:off x="3604803" y="3127279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644D5CDB-EAB8-9C64-E400-3794C26CF4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49" y="1900965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9A50ABD5-F31E-2C5F-D42D-44011BF2AE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9651" y="3280707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14F1E-E845-05D3-AF02-3AA863D5D93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833F1994-1F9F-34B6-6C81-CFA9B046D8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23F74A-0DFB-6316-817A-60FFC5815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F4BE3799-F6E4-970B-261E-382C502D7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8CEBB9C0-DFEC-2F00-504E-6A1C39EAAC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5350D-2E99-8DD8-6E4B-B3AC118EBB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0FEE7404-A29A-0072-7127-A65E054C8C01}"/>
              </a:ext>
            </a:extLst>
          </p:cNvPr>
          <p:cNvSpPr/>
          <p:nvPr userDrawn="1"/>
        </p:nvSpPr>
        <p:spPr>
          <a:xfrm flipH="1">
            <a:off x="8515350" y="1694874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85611"/>
            <a:ext cx="4422775" cy="832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3090442"/>
            <a:ext cx="4422775" cy="268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7CFD981-C36B-4EEA-7143-FF2A648706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6914" y="1981406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1BFC8E7-AC68-52B5-1F00-75121B886A42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71D985A3-BD7C-EFD1-5E2C-08AF8C46B4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83172E-8BB0-405B-6052-D9AB41E40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424972A-1319-3234-F340-90B915CA60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4C39BB5-9B0B-5A7F-EDB0-F64027D27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FE9B1-0D25-7A85-11B7-2FBE831CAF6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709" r:id="rId3"/>
    <p:sldLayoutId id="2147483705" r:id="rId4"/>
    <p:sldLayoutId id="2147483708" r:id="rId5"/>
    <p:sldLayoutId id="2147483696" r:id="rId6"/>
    <p:sldLayoutId id="2147483669" r:id="rId7"/>
    <p:sldLayoutId id="2147483671" r:id="rId8"/>
    <p:sldLayoutId id="2147483670" r:id="rId9"/>
    <p:sldLayoutId id="2147483697" r:id="rId10"/>
    <p:sldLayoutId id="2147483676" r:id="rId11"/>
    <p:sldLayoutId id="2147483695" r:id="rId12"/>
    <p:sldLayoutId id="2147483707" r:id="rId13"/>
    <p:sldLayoutId id="2147483682" r:id="rId14"/>
    <p:sldLayoutId id="2147483694" r:id="rId15"/>
    <p:sldLayoutId id="2147483687" r:id="rId16"/>
    <p:sldLayoutId id="2147483706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image" Target="../media/image9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E4A9-1971-C981-1229-64D39ED5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203940-495F-6B99-4042-F8E7B0643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7EDB8D-55E2-9B1F-9B71-FA736E28F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595" y="2673276"/>
            <a:ext cx="7884094" cy="1517275"/>
          </a:xfrm>
        </p:spPr>
        <p:txBody>
          <a:bodyPr anchor="ctr"/>
          <a:lstStyle/>
          <a:p>
            <a:pPr algn="ctr"/>
            <a:r>
              <a:rPr lang="fr-FR" dirty="0">
                <a:latin typeface="Montserrat" panose="00000500000000000000" pitchFamily="2" charset="0"/>
              </a:rPr>
              <a:t>Rapport d’activité</a:t>
            </a:r>
            <a:br>
              <a:rPr lang="fr-FR" dirty="0">
                <a:latin typeface="Montserrat" panose="00000500000000000000" pitchFamily="2" charset="0"/>
              </a:rPr>
            </a:br>
            <a:br>
              <a:rPr lang="fr-FR" dirty="0">
                <a:latin typeface="Montserrat" panose="00000500000000000000" pitchFamily="2" charset="0"/>
              </a:rPr>
            </a:br>
            <a:r>
              <a:rPr lang="fr-FR" dirty="0">
                <a:latin typeface="Montserrat" panose="00000500000000000000" pitchFamily="2" charset="0"/>
              </a:rPr>
              <a:t>Commission Katas</a:t>
            </a:r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9E266C-CA0A-DDE2-3451-90BF9F6A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0" y="227416"/>
            <a:ext cx="1913161" cy="175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75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A55177-5555-99C6-2FC0-9D4AAB7C7D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4136" y="1446096"/>
            <a:ext cx="5369668" cy="413758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2 STAGES</a:t>
            </a:r>
          </a:p>
          <a:p>
            <a:r>
              <a:rPr lang="fr-FR" sz="1800" dirty="0"/>
              <a:t>- 02 Novembre Mèze 50 stagiaires représentant 17 clubs</a:t>
            </a:r>
          </a:p>
          <a:p>
            <a:r>
              <a:rPr lang="fr-FR" sz="1800" dirty="0"/>
              <a:t>- 07 Mars Frontignan 46 stagiaires représentant 15 clubs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0A678E-469E-9FF5-ED62-32FB01F1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101">
            <a:off x="1041746" y="3184883"/>
            <a:ext cx="2080834" cy="29587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E9FDFD-6F61-C22D-6A67-E532C1960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737">
            <a:off x="8132628" y="3413817"/>
            <a:ext cx="2198599" cy="30696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604A0C-B333-A14D-F5AD-E24DA08D9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 b="29645"/>
          <a:stretch>
            <a:fillRect/>
          </a:stretch>
        </p:blipFill>
        <p:spPr>
          <a:xfrm>
            <a:off x="5097292" y="96920"/>
            <a:ext cx="4656881" cy="188752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7C56C96-A962-4B71-6D58-B0B4395C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0" y="227416"/>
            <a:ext cx="1790667" cy="164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716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52609-ECCD-45CE-2AB6-F95AB4C84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566" y="1911725"/>
            <a:ext cx="10457234" cy="1517275"/>
          </a:xfrm>
        </p:spPr>
        <p:txBody>
          <a:bodyPr/>
          <a:lstStyle/>
          <a:p>
            <a:r>
              <a:rPr lang="fr-FR" dirty="0"/>
              <a:t>ENTRAINEMENTS SPECIFIQUES</a:t>
            </a:r>
          </a:p>
          <a:p>
            <a:r>
              <a:rPr lang="fr-FR" dirty="0"/>
              <a:t>Expression sportive du Kata</a:t>
            </a:r>
          </a:p>
          <a:p>
            <a:endParaRPr lang="fr-FR" dirty="0"/>
          </a:p>
          <a:p>
            <a:r>
              <a:rPr lang="fr-FR" sz="2400" dirty="0"/>
              <a:t>3 Entrainements sur les clubs souhaitant accueillir </a:t>
            </a:r>
          </a:p>
          <a:p>
            <a:endParaRPr lang="fr-FR" sz="2400" dirty="0"/>
          </a:p>
          <a:p>
            <a:r>
              <a:rPr lang="fr-FR" sz="2400" dirty="0"/>
              <a:t>Equipe départementale de 20 judokas et 6 arbitres en formation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5F6916-9E21-3A4C-C002-B23EBE573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8"/>
          <a:stretch>
            <a:fillRect/>
          </a:stretch>
        </p:blipFill>
        <p:spPr>
          <a:xfrm>
            <a:off x="3968885" y="4377448"/>
            <a:ext cx="3937890" cy="23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2A35AD-DACC-4D32-F196-4335B6342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OPEN DE L’HERAULT</a:t>
            </a:r>
          </a:p>
          <a:p>
            <a:r>
              <a:rPr lang="fr-FR" sz="2800" dirty="0"/>
              <a:t>Le 12 Avril à Mèze</a:t>
            </a:r>
          </a:p>
          <a:p>
            <a:r>
              <a:rPr lang="fr-FR" sz="2800" dirty="0"/>
              <a:t>Finale Challenge Occitanie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4B6054-6A95-BB82-485F-2ACA178FF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11" y="1225685"/>
            <a:ext cx="2707994" cy="39032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F63AC39-1907-8028-6DC7-299360B6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9" b="16497"/>
          <a:stretch>
            <a:fillRect/>
          </a:stretch>
        </p:blipFill>
        <p:spPr bwMode="auto">
          <a:xfrm>
            <a:off x="240991" y="2422187"/>
            <a:ext cx="8349793" cy="29082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283630-80E4-579E-07F9-19E641404500}"/>
              </a:ext>
            </a:extLst>
          </p:cNvPr>
          <p:cNvSpPr txBox="1"/>
          <p:nvPr/>
        </p:nvSpPr>
        <p:spPr>
          <a:xfrm>
            <a:off x="1143029" y="5330415"/>
            <a:ext cx="339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22 Binômes présents </a:t>
            </a:r>
          </a:p>
          <a:p>
            <a:r>
              <a:rPr lang="fr-FR" dirty="0">
                <a:solidFill>
                  <a:srgbClr val="FFFFFF"/>
                </a:solidFill>
              </a:rPr>
              <a:t>6 Départements de représentés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6A5666-7C7C-8C08-A97E-9B36491B9995}"/>
              </a:ext>
            </a:extLst>
          </p:cNvPr>
          <p:cNvSpPr txBox="1"/>
          <p:nvPr/>
        </p:nvSpPr>
        <p:spPr>
          <a:xfrm>
            <a:off x="5549538" y="5330414"/>
            <a:ext cx="6045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4 Publics différents </a:t>
            </a:r>
          </a:p>
          <a:p>
            <a:r>
              <a:rPr lang="fr-FR" dirty="0">
                <a:solidFill>
                  <a:srgbClr val="FFFFFF"/>
                </a:solidFill>
              </a:rPr>
              <a:t>     - Les enfants avec le </a:t>
            </a:r>
            <a:r>
              <a:rPr lang="fr-FR" dirty="0" err="1">
                <a:solidFill>
                  <a:srgbClr val="FFFFFF"/>
                </a:solidFill>
              </a:rPr>
              <a:t>Kodomo</a:t>
            </a:r>
            <a:r>
              <a:rPr lang="fr-FR" dirty="0">
                <a:solidFill>
                  <a:srgbClr val="FFFFFF"/>
                </a:solidFill>
              </a:rPr>
              <a:t> no kata</a:t>
            </a:r>
          </a:p>
          <a:p>
            <a:r>
              <a:rPr lang="fr-FR" dirty="0">
                <a:solidFill>
                  <a:srgbClr val="FFFFFF"/>
                </a:solidFill>
              </a:rPr>
              <a:t>     - Des candidats aux grades pour leur préparation</a:t>
            </a:r>
          </a:p>
          <a:p>
            <a:r>
              <a:rPr lang="fr-FR" dirty="0">
                <a:solidFill>
                  <a:srgbClr val="FFFFFF"/>
                </a:solidFill>
              </a:rPr>
              <a:t>     - Les pratiquants pour le plaisir</a:t>
            </a:r>
          </a:p>
          <a:p>
            <a:r>
              <a:rPr lang="fr-FR" dirty="0">
                <a:solidFill>
                  <a:srgbClr val="FFFFFF"/>
                </a:solidFill>
              </a:rPr>
              <a:t>     - Le haut niveau en préparation des championnats d’Europe</a:t>
            </a: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9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157745-6295-8B85-DB5E-F0FB82E90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974" y="241360"/>
            <a:ext cx="8662307" cy="1517275"/>
          </a:xfrm>
        </p:spPr>
        <p:txBody>
          <a:bodyPr/>
          <a:lstStyle/>
          <a:p>
            <a:r>
              <a:rPr lang="fr-FR" dirty="0"/>
              <a:t>TOURNOIS NATIONAUX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95E41E-8C9B-EEA0-D74D-44F4DD53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233">
            <a:off x="8136700" y="1620226"/>
            <a:ext cx="3104154" cy="38801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092562-40E9-E52A-C56B-20CAE74CA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807">
            <a:off x="877181" y="1639357"/>
            <a:ext cx="2935289" cy="41537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71E908-040D-AD0C-7503-90A6CDA0337A}"/>
              </a:ext>
            </a:extLst>
          </p:cNvPr>
          <p:cNvSpPr txBox="1"/>
          <p:nvPr/>
        </p:nvSpPr>
        <p:spPr>
          <a:xfrm>
            <a:off x="4708135" y="2828835"/>
            <a:ext cx="2607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4 Binômes Héraultais représentaient notre département  sur  ce type de compétition</a:t>
            </a:r>
          </a:p>
        </p:txBody>
      </p:sp>
    </p:spTree>
    <p:extLst>
      <p:ext uri="{BB962C8B-B14F-4D97-AF65-F5344CB8AC3E}">
        <p14:creationId xmlns:p14="http://schemas.microsoft.com/office/powerpoint/2010/main" val="219266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6D47D6-00FA-07AD-FF91-289AB8FF7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883" y="445643"/>
            <a:ext cx="8720673" cy="1517275"/>
          </a:xfrm>
        </p:spPr>
        <p:txBody>
          <a:bodyPr/>
          <a:lstStyle/>
          <a:p>
            <a:r>
              <a:rPr lang="fr-FR" dirty="0"/>
              <a:t>OPEN  DEPARTEMENTAUX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A0F185-8C01-F011-283F-80325E20AC34}"/>
              </a:ext>
            </a:extLst>
          </p:cNvPr>
          <p:cNvSpPr txBox="1"/>
          <p:nvPr/>
        </p:nvSpPr>
        <p:spPr>
          <a:xfrm>
            <a:off x="642025" y="1857982"/>
            <a:ext cx="10107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</a:rPr>
              <a:t>3 tournois organisés par les comités conduisent à un challenge  Régional</a:t>
            </a:r>
          </a:p>
          <a:p>
            <a:r>
              <a:rPr lang="fr-FR" sz="2400" dirty="0">
                <a:solidFill>
                  <a:srgbClr val="FFFFFF"/>
                </a:solidFill>
              </a:rPr>
              <a:t>      - Open du Gers à Auch le 14/12/2025     4 Binômes Héraultais</a:t>
            </a:r>
          </a:p>
          <a:p>
            <a:r>
              <a:rPr lang="fr-FR" sz="2400" dirty="0">
                <a:solidFill>
                  <a:srgbClr val="FFFFFF"/>
                </a:solidFill>
              </a:rPr>
              <a:t>      - Open des PO à Cabestany le 7/02/2026   7 Binômes Héraultais</a:t>
            </a:r>
          </a:p>
          <a:p>
            <a:r>
              <a:rPr lang="fr-FR" sz="2400" dirty="0">
                <a:solidFill>
                  <a:srgbClr val="FFFFFF"/>
                </a:solidFill>
              </a:rPr>
              <a:t>      - Open de l’Hérault le 12/04/2026        9 Binômes Héraultais     </a:t>
            </a:r>
          </a:p>
          <a:p>
            <a:r>
              <a:rPr lang="fr-FR" sz="2400" dirty="0">
                <a:solidFill>
                  <a:srgbClr val="FFFFFF"/>
                </a:solidFill>
              </a:rPr>
              <a:t>Un quatrième Open en Haute Garonne devrait voir le jour l’année prochaine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74D025-68CA-0451-23DE-EF4A2F4F2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22837" r="10284" b="16595"/>
          <a:stretch>
            <a:fillRect/>
          </a:stretch>
        </p:blipFill>
        <p:spPr>
          <a:xfrm>
            <a:off x="1634247" y="4007959"/>
            <a:ext cx="4601184" cy="2558211"/>
          </a:xfrm>
          <a:prstGeom prst="rect">
            <a:avLst/>
          </a:prstGeom>
        </p:spPr>
      </p:pic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10443554-D8CF-95C7-F7F4-BD8629FA25D7}"/>
              </a:ext>
            </a:extLst>
          </p:cNvPr>
          <p:cNvSpPr/>
          <p:nvPr/>
        </p:nvSpPr>
        <p:spPr>
          <a:xfrm>
            <a:off x="6420255" y="4007959"/>
            <a:ext cx="2675107" cy="1342417"/>
          </a:xfrm>
          <a:prstGeom prst="wedgeEllipseCallout">
            <a:avLst>
              <a:gd name="adj1" fmla="val -53645"/>
              <a:gd name="adj2" fmla="val 663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Equipe Héraultaise en déplacement à Cabestany</a:t>
            </a:r>
          </a:p>
        </p:txBody>
      </p:sp>
    </p:spTree>
    <p:extLst>
      <p:ext uri="{BB962C8B-B14F-4D97-AF65-F5344CB8AC3E}">
        <p14:creationId xmlns:p14="http://schemas.microsoft.com/office/powerpoint/2010/main" val="157255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785063-B042-2AC8-BF23-C47736E13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5155" y="932026"/>
            <a:ext cx="9596163" cy="5196400"/>
          </a:xfrm>
        </p:spPr>
        <p:txBody>
          <a:bodyPr/>
          <a:lstStyle/>
          <a:p>
            <a:r>
              <a:rPr lang="fr-FR" dirty="0"/>
              <a:t>FORMATION </a:t>
            </a:r>
            <a:endParaRPr lang="fr-FR" sz="2800" dirty="0"/>
          </a:p>
          <a:p>
            <a:r>
              <a:rPr lang="fr-FR" sz="2800" dirty="0"/>
              <a:t>JUGEMENT DE L’EXPRESSION SPORTIVE DU KATA</a:t>
            </a:r>
          </a:p>
          <a:p>
            <a:r>
              <a:rPr lang="fr-FR" sz="2800" dirty="0"/>
              <a:t> </a:t>
            </a:r>
          </a:p>
          <a:p>
            <a:r>
              <a:rPr lang="fr-FR" sz="2800" dirty="0"/>
              <a:t>5 juges Héraultais suivent depuis deux ans une formation sur le principe de jugement de l’expression sportive du Kata</a:t>
            </a:r>
          </a:p>
          <a:p>
            <a:pPr marL="457200" indent="-457200">
              <a:buFontTx/>
              <a:buChar char="-"/>
            </a:pPr>
            <a:r>
              <a:rPr lang="fr-FR" sz="2000" dirty="0"/>
              <a:t>Jean Claude Ferrier     Judo </a:t>
            </a:r>
            <a:r>
              <a:rPr lang="fr-FR" sz="2000" dirty="0" err="1"/>
              <a:t>kwai</a:t>
            </a:r>
            <a:r>
              <a:rPr lang="fr-FR" sz="2000" dirty="0"/>
              <a:t> Frontignan</a:t>
            </a:r>
          </a:p>
          <a:p>
            <a:pPr marL="457200" indent="-457200">
              <a:buFontTx/>
              <a:buChar char="-"/>
            </a:pPr>
            <a:r>
              <a:rPr lang="fr-FR" sz="2000" dirty="0" err="1"/>
              <a:t>Beby</a:t>
            </a:r>
            <a:r>
              <a:rPr lang="fr-FR" sz="2000" dirty="0"/>
              <a:t>   </a:t>
            </a:r>
            <a:r>
              <a:rPr lang="fr-FR" sz="2000" dirty="0" err="1"/>
              <a:t>Mahita</a:t>
            </a:r>
            <a:r>
              <a:rPr lang="fr-FR" sz="2000" dirty="0"/>
              <a:t>    Torii judo </a:t>
            </a:r>
            <a:r>
              <a:rPr lang="fr-FR" sz="2000" dirty="0" err="1"/>
              <a:t>Pézénas</a:t>
            </a:r>
            <a:endParaRPr lang="fr-FR" sz="2000" dirty="0"/>
          </a:p>
          <a:p>
            <a:pPr marL="457200" indent="-457200">
              <a:buFontTx/>
              <a:buChar char="-"/>
            </a:pPr>
            <a:r>
              <a:rPr lang="fr-FR" sz="2000" dirty="0"/>
              <a:t>Mickael   </a:t>
            </a:r>
            <a:r>
              <a:rPr lang="fr-FR" sz="2000" dirty="0" err="1"/>
              <a:t>Pechaud</a:t>
            </a:r>
            <a:r>
              <a:rPr lang="fr-FR" sz="2000" dirty="0"/>
              <a:t>       Maison du judo</a:t>
            </a:r>
          </a:p>
          <a:p>
            <a:pPr marL="457200" indent="-457200">
              <a:buFontTx/>
              <a:buChar char="-"/>
            </a:pPr>
            <a:r>
              <a:rPr lang="fr-FR" sz="2000" dirty="0"/>
              <a:t>Olivier </a:t>
            </a:r>
            <a:r>
              <a:rPr lang="fr-FR" sz="2000" dirty="0" err="1"/>
              <a:t>Giacomino</a:t>
            </a:r>
            <a:r>
              <a:rPr lang="fr-FR" sz="2000" dirty="0"/>
              <a:t>     Maison du judo</a:t>
            </a:r>
          </a:p>
          <a:p>
            <a:pPr marL="457200" indent="-457200">
              <a:buFontTx/>
              <a:buChar char="-"/>
            </a:pPr>
            <a:r>
              <a:rPr lang="fr-FR" sz="2000" dirty="0"/>
              <a:t>Gérard </a:t>
            </a:r>
            <a:r>
              <a:rPr lang="fr-FR" sz="2000" dirty="0" err="1"/>
              <a:t>Gourdel</a:t>
            </a:r>
            <a:r>
              <a:rPr lang="fr-FR" sz="2000" dirty="0"/>
              <a:t>    Montady Arts Martiaux</a:t>
            </a:r>
          </a:p>
          <a:p>
            <a:pPr marL="457200" indent="-457200">
              <a:buFontTx/>
              <a:buChar char="-"/>
            </a:pPr>
            <a:endParaRPr lang="fr-FR" sz="2000" dirty="0"/>
          </a:p>
          <a:p>
            <a:pPr marL="457200" indent="-457200"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4188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1C63076-FDB6-9F5D-A21B-79E53BE8E5BF}"/>
              </a:ext>
            </a:extLst>
          </p:cNvPr>
          <p:cNvSpPr txBox="1"/>
          <p:nvPr/>
        </p:nvSpPr>
        <p:spPr>
          <a:xfrm>
            <a:off x="1144621" y="773509"/>
            <a:ext cx="100389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MERCI</a:t>
            </a: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</a:rPr>
              <a:t>Au Montpellier </a:t>
            </a:r>
            <a:r>
              <a:rPr lang="fr-FR" sz="3600" dirty="0" err="1">
                <a:solidFill>
                  <a:schemeClr val="bg1"/>
                </a:solidFill>
              </a:rPr>
              <a:t>Sporting</a:t>
            </a:r>
            <a:r>
              <a:rPr lang="fr-FR" sz="3600" dirty="0">
                <a:solidFill>
                  <a:schemeClr val="bg1"/>
                </a:solidFill>
              </a:rPr>
              <a:t> Club Judo Sambo </a:t>
            </a: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</a:rPr>
              <a:t>A Montady Arts Martiaux</a:t>
            </a:r>
            <a:r>
              <a:rPr lang="fr-FR" sz="1800" dirty="0"/>
              <a:t>,  </a:t>
            </a: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</a:rPr>
              <a:t>Au Judo Jujitsu </a:t>
            </a:r>
            <a:r>
              <a:rPr lang="fr-FR" sz="3600" dirty="0" err="1">
                <a:solidFill>
                  <a:schemeClr val="bg1"/>
                </a:solidFill>
              </a:rPr>
              <a:t>kwai</a:t>
            </a:r>
            <a:r>
              <a:rPr lang="fr-FR" sz="3600" dirty="0">
                <a:solidFill>
                  <a:schemeClr val="bg1"/>
                </a:solidFill>
              </a:rPr>
              <a:t> Frontignan</a:t>
            </a:r>
          </a:p>
          <a:p>
            <a:r>
              <a:rPr lang="fr-FR" sz="3600" dirty="0">
                <a:solidFill>
                  <a:schemeClr val="bg1"/>
                </a:solidFill>
              </a:rPr>
              <a:t> pour l’accueil réservé lors de ces manifestations (stages ou entrainements)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F028BD-E99D-C67C-1ACD-DEF8CC2D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6" y="4018545"/>
            <a:ext cx="3230900" cy="24162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9F6D6F-3DCE-BB99-6ED8-E91E6FC7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7" y="5059119"/>
            <a:ext cx="1254868" cy="11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6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JUDO">
      <a:dk1>
        <a:srgbClr val="000000"/>
      </a:dk1>
      <a:lt1>
        <a:srgbClr val="FFFFFF"/>
      </a:lt1>
      <a:dk2>
        <a:srgbClr val="0A0096"/>
      </a:dk2>
      <a:lt2>
        <a:srgbClr val="E7E6E6"/>
      </a:lt2>
      <a:accent1>
        <a:srgbClr val="0A0A4B"/>
      </a:accent1>
      <a:accent2>
        <a:srgbClr val="FF0037"/>
      </a:accent2>
      <a:accent3>
        <a:srgbClr val="FAFAFA"/>
      </a:accent3>
      <a:accent4>
        <a:srgbClr val="0A47E5"/>
      </a:accent4>
      <a:accent5>
        <a:srgbClr val="6A9FEF"/>
      </a:accent5>
      <a:accent6>
        <a:srgbClr val="CFCFCF"/>
      </a:accent6>
      <a:hlink>
        <a:srgbClr val="0A47E5"/>
      </a:hlink>
      <a:folHlink>
        <a:srgbClr val="0A0A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f99280-9175-4501-99c1-85f5ee6f6238">
      <UserInfo>
        <DisplayName>Stéphane DAVID</DisplayName>
        <AccountId>27</AccountId>
        <AccountType/>
      </UserInfo>
    </SharedWithUsers>
    <lcf76f155ced4ddcb4097134ff3c332f xmlns="f099e393-72f4-4cb5-bcbf-c4cf7249fd86">
      <Terms xmlns="http://schemas.microsoft.com/office/infopath/2007/PartnerControls"/>
    </lcf76f155ced4ddcb4097134ff3c332f>
    <TaxCatchAll xmlns="0df99280-9175-4501-99c1-85f5ee6f62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9" ma:contentTypeDescription="Crée un document." ma:contentTypeScope="" ma:versionID="40896cfde113b9a8f973bfd9b494f063">
  <xsd:schema xmlns:xsd="http://www.w3.org/2001/XMLSchema" xmlns:xs="http://www.w3.org/2001/XMLSchema" xmlns:p="http://schemas.microsoft.com/office/2006/metadata/properties" xmlns:ns2="f099e393-72f4-4cb5-bcbf-c4cf7249fd86" xmlns:ns3="0df99280-9175-4501-99c1-85f5ee6f6238" targetNamespace="http://schemas.microsoft.com/office/2006/metadata/properties" ma:root="true" ma:fieldsID="cc59a0d7139d0b191dd59b8be420fd24" ns2:_="" ns3:_="">
    <xsd:import namespace="f099e393-72f4-4cb5-bcbf-c4cf7249fd86"/>
    <xsd:import namespace="0df99280-9175-4501-99c1-85f5ee6f6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9b0ff5-4a91-4c9b-97f1-17ff3cddb804}" ma:internalName="TaxCatchAll" ma:showField="CatchAllData" ma:web="0df99280-9175-4501-99c1-85f5ee6f6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ADD052-1B2B-4FD2-AA81-A358E050766A}">
  <ds:schemaRefs>
    <ds:schemaRef ds:uri="http://purl.org/dc/dcmitype/"/>
    <ds:schemaRef ds:uri="0df99280-9175-4501-99c1-85f5ee6f6238"/>
    <ds:schemaRef ds:uri="http://www.w3.org/XML/1998/namespace"/>
    <ds:schemaRef ds:uri="http://schemas.microsoft.com/office/2006/documentManagement/types"/>
    <ds:schemaRef ds:uri="f099e393-72f4-4cb5-bcbf-c4cf7249fd8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D5AF9E-423C-4AFB-B41D-5D2ED6FD6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9e393-72f4-4cb5-bcbf-c4cf7249fd86"/>
    <ds:schemaRef ds:uri="0df99280-9175-4501-99c1-85f5ee6f6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4F8189-0373-4FD8-8AFD-9AE08B3490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Grand écran</PresentationFormat>
  <Paragraphs>46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Montserrat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guillaume alberti</cp:lastModifiedBy>
  <cp:revision>340</cp:revision>
  <dcterms:created xsi:type="dcterms:W3CDTF">2022-11-07T09:47:29Z</dcterms:created>
  <dcterms:modified xsi:type="dcterms:W3CDTF">2026-05-12T21:21:42Z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0x010100FFB5B68D3209F84D9BEDCD10EDD87270</vt:lpwstr>
  </property>
</Properties>
</file>